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24" r:id="rId5"/>
    <p:sldId id="302" r:id="rId6"/>
    <p:sldId id="315" r:id="rId7"/>
    <p:sldId id="327" r:id="rId8"/>
    <p:sldId id="328" r:id="rId9"/>
    <p:sldId id="329" r:id="rId10"/>
    <p:sldId id="333" r:id="rId11"/>
    <p:sldId id="334" r:id="rId12"/>
    <p:sldId id="335" r:id="rId13"/>
    <p:sldId id="336" r:id="rId14"/>
    <p:sldId id="330" r:id="rId15"/>
    <p:sldId id="331" r:id="rId16"/>
    <p:sldId id="332" r:id="rId17"/>
    <p:sldId id="340" r:id="rId18"/>
    <p:sldId id="341" r:id="rId19"/>
    <p:sldId id="337" r:id="rId20"/>
    <p:sldId id="338" r:id="rId21"/>
    <p:sldId id="339" r:id="rId22"/>
    <p:sldId id="350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2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33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10/7/2021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10/7/2021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3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SGA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Sistema de </a:t>
            </a:r>
            <a:r>
              <a:rPr lang="en-US" dirty="0" err="1"/>
              <a:t>Gestão</a:t>
            </a:r>
            <a:r>
              <a:rPr lang="en-US" dirty="0"/>
              <a:t> de </a:t>
            </a:r>
            <a:r>
              <a:rPr lang="en-US" dirty="0" err="1"/>
              <a:t>Acesso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2726" y="4149188"/>
            <a:ext cx="3885509" cy="1695637"/>
          </a:xfrm>
        </p:spPr>
        <p:txBody>
          <a:bodyPr/>
          <a:lstStyle/>
          <a:p>
            <a:pPr algn="l"/>
            <a:r>
              <a:rPr lang="en-US" dirty="0"/>
              <a:t>Grupo G5</a:t>
            </a:r>
          </a:p>
          <a:p>
            <a:pPr algn="l"/>
            <a:r>
              <a:rPr lang="en-US" dirty="0"/>
              <a:t>Anselmo A. Martins	19206761</a:t>
            </a:r>
          </a:p>
          <a:p>
            <a:pPr algn="l"/>
            <a:r>
              <a:rPr lang="en-US" dirty="0"/>
              <a:t>Gabriel da C. Silva	192006716</a:t>
            </a:r>
          </a:p>
          <a:p>
            <a:pPr algn="l"/>
            <a:r>
              <a:rPr lang="en-US" dirty="0" err="1"/>
              <a:t>Iradelma</a:t>
            </a:r>
            <a:r>
              <a:rPr lang="en-US" dirty="0"/>
              <a:t> M. F. Lima	19209941</a:t>
            </a:r>
          </a:p>
          <a:p>
            <a:pPr algn="l"/>
            <a:r>
              <a:rPr lang="en-US" dirty="0"/>
              <a:t>Juliane M. Toda	21119823</a:t>
            </a:r>
          </a:p>
          <a:p>
            <a:pPr algn="l"/>
            <a:r>
              <a:rPr lang="en-US" dirty="0"/>
              <a:t>Vitor L. dos S. Silva	19115012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7015527" cy="830997"/>
          </a:xfrm>
        </p:spPr>
        <p:txBody>
          <a:bodyPr/>
          <a:lstStyle/>
          <a:p>
            <a:r>
              <a:rPr lang="en-US" dirty="0"/>
              <a:t>Casos de </a:t>
            </a:r>
            <a:r>
              <a:rPr lang="en-US" dirty="0" err="1"/>
              <a:t>Uso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B2F4EBE-4B7B-4911-A0A1-328BD3A567B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3618" b="3618"/>
          <a:stretch>
            <a:fillRect/>
          </a:stretch>
        </p:blipFill>
        <p:spPr/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18CDA9E-20F8-4F43-A308-52577770651A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EB66EBC-3F2E-4D59-A4E2-BA555AAF5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7" y="1"/>
            <a:ext cx="16471623" cy="76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088BCA0-91EA-45B7-A239-E8D483696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38425" y="-447676"/>
            <a:ext cx="12569628" cy="61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ED3B432-FDA8-41D3-9A31-4C35E3B7CC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9794459"/>
              </p:ext>
            </p:extLst>
          </p:nvPr>
        </p:nvGraphicFramePr>
        <p:xfrm>
          <a:off x="3646389" y="2824922"/>
          <a:ext cx="6484288" cy="2028433"/>
        </p:xfrm>
        <a:graphic>
          <a:graphicData uri="http://schemas.openxmlformats.org/drawingml/2006/table">
            <a:tbl>
              <a:tblPr/>
              <a:tblGrid>
                <a:gridCol w="3560267">
                  <a:extLst>
                    <a:ext uri="{9D8B030D-6E8A-4147-A177-3AD203B41FA5}">
                      <a16:colId xmlns:a16="http://schemas.microsoft.com/office/drawing/2014/main" val="3487605377"/>
                    </a:ext>
                  </a:extLst>
                </a:gridCol>
                <a:gridCol w="2924021">
                  <a:extLst>
                    <a:ext uri="{9D8B030D-6E8A-4147-A177-3AD203B41FA5}">
                      <a16:colId xmlns:a16="http://schemas.microsoft.com/office/drawing/2014/main" val="3817179689"/>
                    </a:ext>
                  </a:extLst>
                </a:gridCol>
              </a:tblGrid>
              <a:tr h="250658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b="1" i="0" u="none" strike="noStrike" dirty="0">
                          <a:solidFill>
                            <a:srgbClr val="1F4E79"/>
                          </a:solidFill>
                          <a:effectLst/>
                          <a:latin typeface="Arial" panose="020B0604020202020204" pitchFamily="34" charset="0"/>
                        </a:rPr>
                        <a:t>Descrição</a:t>
                      </a:r>
                      <a:endParaRPr lang="pt-B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450" marR="4445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b="1" i="0" u="none" strike="noStrike" dirty="0">
                          <a:solidFill>
                            <a:srgbClr val="1F4E79"/>
                          </a:solidFill>
                          <a:effectLst/>
                          <a:latin typeface="Arial" panose="020B0604020202020204" pitchFamily="34" charset="0"/>
                        </a:rPr>
                        <a:t>Casos de uso Primários</a:t>
                      </a:r>
                      <a:endParaRPr lang="pt-B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450" marR="4445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678498"/>
                  </a:ext>
                </a:extLst>
              </a:tr>
              <a:tr h="1769353">
                <a:tc>
                  <a:txBody>
                    <a:bodyPr/>
                    <a:lstStyle/>
                    <a:p>
                      <a:pPr rtl="0" font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Ator com acesso temporário a determinados locais da empresa. </a:t>
                      </a:r>
                      <a:endParaRPr lang="pt-BR" dirty="0">
                        <a:effectLst/>
                      </a:endParaRPr>
                    </a:p>
                  </a:txBody>
                  <a:tcPr marL="44450" marR="4445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CU106</a:t>
                      </a:r>
                      <a:r>
                        <a:rPr lang="pt-B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 - Solicitar autorização de Entrada/Saída</a:t>
                      </a:r>
                      <a:endParaRPr lang="pt-BR" dirty="0">
                        <a:effectLst/>
                      </a:endParaRPr>
                    </a:p>
                  </a:txBody>
                  <a:tcPr marL="44450" marR="4445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9180"/>
                  </a:ext>
                </a:extLst>
              </a:tr>
            </a:tbl>
          </a:graphicData>
        </a:graphic>
      </p:graphicFrame>
      <p:sp>
        <p:nvSpPr>
          <p:cNvPr id="9" name="Text Placeholder 35">
            <a:extLst>
              <a:ext uri="{FF2B5EF4-FFF2-40B4-BE49-F238E27FC236}">
                <a16:creationId xmlns:a16="http://schemas.microsoft.com/office/drawing/2014/main" id="{134458FF-ACFB-41EC-AA07-11853BAA979C}"/>
              </a:ext>
            </a:extLst>
          </p:cNvPr>
          <p:cNvSpPr txBox="1">
            <a:spLocks/>
          </p:cNvSpPr>
          <p:nvPr/>
        </p:nvSpPr>
        <p:spPr>
          <a:xfrm>
            <a:off x="660399" y="4537175"/>
            <a:ext cx="2139696" cy="34431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Visitante</a:t>
            </a:r>
          </a:p>
        </p:txBody>
      </p:sp>
      <p:pic>
        <p:nvPicPr>
          <p:cNvPr id="12" name="Picture Placeholder 47" descr="team member headshot">
            <a:extLst>
              <a:ext uri="{FF2B5EF4-FFF2-40B4-BE49-F238E27FC236}">
                <a16:creationId xmlns:a16="http://schemas.microsoft.com/office/drawing/2014/main" id="{8DA1FBA1-F8BE-4BE5-8096-AD8D4DDDBE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8" t="15647" r="30066" b="3723"/>
          <a:stretch/>
        </p:blipFill>
        <p:spPr>
          <a:xfrm>
            <a:off x="987754" y="3199059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4895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7015527" cy="830997"/>
          </a:xfrm>
        </p:spPr>
        <p:txBody>
          <a:bodyPr/>
          <a:lstStyle/>
          <a:p>
            <a:r>
              <a:rPr lang="en-US" dirty="0"/>
              <a:t>MER</a:t>
            </a:r>
          </a:p>
          <a:p>
            <a:endParaRPr lang="en-US" dirty="0"/>
          </a:p>
        </p:txBody>
      </p:sp>
      <p:pic>
        <p:nvPicPr>
          <p:cNvPr id="6" name="Picture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B2F4EBE-4B7B-4911-A0A1-328BD3A567B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3618" b="3618"/>
          <a:stretch>
            <a:fillRect/>
          </a:stretch>
        </p:blipFill>
        <p:spPr/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18CDA9E-20F8-4F43-A308-52577770651A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oogle Shape;178;p7">
            <a:extLst>
              <a:ext uri="{FF2B5EF4-FFF2-40B4-BE49-F238E27FC236}">
                <a16:creationId xmlns:a16="http://schemas.microsoft.com/office/drawing/2014/main" id="{8D1B0C1A-7D79-4FB6-ADDC-62C54AC4EE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6975" y="1220711"/>
            <a:ext cx="2738050" cy="4730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3858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7460144" cy="830997"/>
          </a:xfrm>
        </p:spPr>
        <p:txBody>
          <a:bodyPr/>
          <a:lstStyle/>
          <a:p>
            <a:r>
              <a:rPr lang="en-US" sz="2800" dirty="0" err="1"/>
              <a:t>Diagrama</a:t>
            </a:r>
            <a:r>
              <a:rPr lang="en-US" sz="2800" dirty="0"/>
              <a:t> </a:t>
            </a:r>
            <a:r>
              <a:rPr lang="en-US" sz="2800" dirty="0" err="1"/>
              <a:t>Entidade-Relacionamento</a:t>
            </a:r>
            <a:r>
              <a:rPr lang="en-US" sz="2800" dirty="0"/>
              <a:t> </a:t>
            </a:r>
            <a:r>
              <a:rPr lang="en-US" sz="2800" dirty="0" err="1"/>
              <a:t>Estendido</a:t>
            </a:r>
            <a:endParaRPr lang="en-US" sz="2800" dirty="0"/>
          </a:p>
          <a:p>
            <a:endParaRPr lang="en-US" dirty="0"/>
          </a:p>
        </p:txBody>
      </p:sp>
      <p:pic>
        <p:nvPicPr>
          <p:cNvPr id="6" name="Picture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B2F4EBE-4B7B-4911-A0A1-328BD3A567B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3618" b="3618"/>
          <a:stretch>
            <a:fillRect/>
          </a:stretch>
        </p:blipFill>
        <p:spPr/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18CDA9E-20F8-4F43-A308-52577770651A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7484D-8056-4EDF-9FF2-9A7F3CBD6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406" y="1392245"/>
            <a:ext cx="5109187" cy="47858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7036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6121400" cy="830997"/>
          </a:xfrm>
        </p:spPr>
        <p:txBody>
          <a:bodyPr/>
          <a:lstStyle/>
          <a:p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Informação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64D2AE-4246-48C6-908B-033977C60421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Google Shape;190;p8">
            <a:extLst>
              <a:ext uri="{FF2B5EF4-FFF2-40B4-BE49-F238E27FC236}">
                <a16:creationId xmlns:a16="http://schemas.microsoft.com/office/drawing/2014/main" id="{06F4D5BC-49E9-40FB-AD5F-40F7951E5D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0556"/>
          <a:stretch/>
        </p:blipFill>
        <p:spPr>
          <a:xfrm>
            <a:off x="180975" y="2782848"/>
            <a:ext cx="5791200" cy="2538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Google Shape;190;p8">
            <a:extLst>
              <a:ext uri="{FF2B5EF4-FFF2-40B4-BE49-F238E27FC236}">
                <a16:creationId xmlns:a16="http://schemas.microsoft.com/office/drawing/2014/main" id="{0FDCA27D-4468-4CDF-A686-9CEF337C2D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9350" b="1205"/>
          <a:stretch/>
        </p:blipFill>
        <p:spPr>
          <a:xfrm>
            <a:off x="6086475" y="2782848"/>
            <a:ext cx="5791200" cy="2538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8484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6121400" cy="830997"/>
          </a:xfrm>
        </p:spPr>
        <p:txBody>
          <a:bodyPr/>
          <a:lstStyle/>
          <a:p>
            <a:r>
              <a:rPr lang="en-US" dirty="0" err="1"/>
              <a:t>Requisitos</a:t>
            </a:r>
            <a:r>
              <a:rPr lang="en-US" dirty="0"/>
              <a:t> </a:t>
            </a:r>
            <a:r>
              <a:rPr lang="en-US" dirty="0" err="1"/>
              <a:t>Funcionais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64D2AE-4246-48C6-908B-033977C60421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C947CD1-D5B4-4C61-BBC6-5100E495812B}"/>
              </a:ext>
            </a:extLst>
          </p:cNvPr>
          <p:cNvSpPr txBox="1">
            <a:spLocks/>
          </p:cNvSpPr>
          <p:nvPr/>
        </p:nvSpPr>
        <p:spPr>
          <a:xfrm>
            <a:off x="660400" y="2106204"/>
            <a:ext cx="5067300" cy="21122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Login de usuário</a:t>
            </a:r>
          </a:p>
          <a:p>
            <a:endParaRPr lang="pt-BR" dirty="0"/>
          </a:p>
          <a:p>
            <a:r>
              <a:rPr lang="pt-BR" dirty="0"/>
              <a:t>Cadastro de Visitantes e Colaboradores</a:t>
            </a:r>
          </a:p>
          <a:p>
            <a:endParaRPr lang="pt-BR" dirty="0"/>
          </a:p>
          <a:p>
            <a:r>
              <a:rPr lang="pt-BR" dirty="0"/>
              <a:t>Cadastro de Áreas Restritas</a:t>
            </a:r>
          </a:p>
          <a:p>
            <a:endParaRPr lang="pt-BR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ACC8386-36DB-4ED7-B710-5F6731970D81}"/>
              </a:ext>
            </a:extLst>
          </p:cNvPr>
          <p:cNvSpPr txBox="1">
            <a:spLocks/>
          </p:cNvSpPr>
          <p:nvPr/>
        </p:nvSpPr>
        <p:spPr>
          <a:xfrm>
            <a:off x="6190727" y="4218454"/>
            <a:ext cx="5067300" cy="198222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Cadastro de Perfis de Acesso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Gerar Relatórios cruzando dados dos crachás (pessoas com acesso), data/ hora e áreas restritas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1480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7846037" cy="830997"/>
          </a:xfrm>
        </p:spPr>
        <p:txBody>
          <a:bodyPr/>
          <a:lstStyle/>
          <a:p>
            <a:r>
              <a:rPr lang="en-US" dirty="0" err="1"/>
              <a:t>Requisitos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Funcionais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64D2AE-4246-48C6-908B-033977C60421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AC947CD1-D5B4-4C61-BBC6-5100E495812B}"/>
              </a:ext>
            </a:extLst>
          </p:cNvPr>
          <p:cNvSpPr txBox="1">
            <a:spLocks/>
          </p:cNvSpPr>
          <p:nvPr/>
        </p:nvSpPr>
        <p:spPr>
          <a:xfrm>
            <a:off x="660399" y="1866833"/>
            <a:ext cx="5067300" cy="2024034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Interface do sistema </a:t>
            </a:r>
            <a:r>
              <a:rPr lang="pt-BR" dirty="0" err="1"/>
              <a:t>backoffice</a:t>
            </a:r>
            <a:r>
              <a:rPr lang="pt-BR" dirty="0"/>
              <a:t> deve ser simples e intuitiva </a:t>
            </a:r>
          </a:p>
          <a:p>
            <a:endParaRPr lang="pt-BR" dirty="0"/>
          </a:p>
          <a:p>
            <a:r>
              <a:rPr lang="pt-BR" dirty="0"/>
              <a:t>O tempo de resposta para liberação da porta ou a sua recusa não deve demorar mais que 2 segundos 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7031BAC-57C8-4DF9-ABBA-9E790D1D34D3}"/>
              </a:ext>
            </a:extLst>
          </p:cNvPr>
          <p:cNvSpPr txBox="1">
            <a:spLocks/>
          </p:cNvSpPr>
          <p:nvPr/>
        </p:nvSpPr>
        <p:spPr>
          <a:xfrm>
            <a:off x="5972786" y="3574882"/>
            <a:ext cx="5067300" cy="2477905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 sistema deve estar disponível para ser acessado via web pelos principais navegadores (Chrome, Edge, Firefox, Safari, Opera)</a:t>
            </a:r>
          </a:p>
          <a:p>
            <a:endParaRPr lang="pt-BR" dirty="0"/>
          </a:p>
          <a:p>
            <a:r>
              <a:rPr lang="pt-BR" dirty="0"/>
              <a:t>Os dados devem ser armazenados em um banco de dados MySQL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9806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6121400" cy="830997"/>
          </a:xfrm>
        </p:spPr>
        <p:txBody>
          <a:bodyPr/>
          <a:lstStyle/>
          <a:p>
            <a:r>
              <a:rPr lang="en-US" dirty="0" err="1"/>
              <a:t>Funcionalidades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64D2AE-4246-48C6-908B-033977C60421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04CC29D7-D998-4A6C-B6F3-91FA9D6E8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484" b="47272"/>
          <a:stretch/>
        </p:blipFill>
        <p:spPr>
          <a:xfrm>
            <a:off x="660400" y="1773880"/>
            <a:ext cx="4642631" cy="39738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4A5B9C79-FF9E-457C-A31A-9AF57F462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944" r="66484" b="-314"/>
          <a:stretch/>
        </p:blipFill>
        <p:spPr>
          <a:xfrm>
            <a:off x="6002015" y="2121543"/>
            <a:ext cx="4551686" cy="3278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2148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6121400" cy="830997"/>
          </a:xfrm>
        </p:spPr>
        <p:txBody>
          <a:bodyPr/>
          <a:lstStyle/>
          <a:p>
            <a:r>
              <a:rPr lang="en-US" dirty="0" err="1"/>
              <a:t>Funcionalidades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64D2AE-4246-48C6-908B-033977C60421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8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4A5B9C79-FF9E-457C-A31A-9AF57F462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13" t="-764" r="-390" b="26843"/>
          <a:stretch/>
        </p:blipFill>
        <p:spPr>
          <a:xfrm>
            <a:off x="2684525" y="1515487"/>
            <a:ext cx="6822950" cy="4791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6689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6121400" cy="830997"/>
          </a:xfrm>
        </p:spPr>
        <p:txBody>
          <a:bodyPr/>
          <a:lstStyle/>
          <a:p>
            <a:r>
              <a:rPr lang="en-US" dirty="0" err="1"/>
              <a:t>Heurísticas</a:t>
            </a:r>
            <a:r>
              <a:rPr lang="en-US" dirty="0"/>
              <a:t> de Nielsen</a:t>
            </a:r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64D2AE-4246-48C6-908B-033977C60421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 Placeholder 35">
            <a:extLst>
              <a:ext uri="{FF2B5EF4-FFF2-40B4-BE49-F238E27FC236}">
                <a16:creationId xmlns:a16="http://schemas.microsoft.com/office/drawing/2014/main" id="{17896FF2-1F7C-4404-978E-37B25FB170AB}"/>
              </a:ext>
            </a:extLst>
          </p:cNvPr>
          <p:cNvSpPr txBox="1">
            <a:spLocks/>
          </p:cNvSpPr>
          <p:nvPr/>
        </p:nvSpPr>
        <p:spPr>
          <a:xfrm>
            <a:off x="660400" y="1464054"/>
            <a:ext cx="6956805" cy="34431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Visibilidade do estado do sistema – H1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9614E5-C3AA-4DEF-A808-C19F04BE5A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065122"/>
              </p:ext>
            </p:extLst>
          </p:nvPr>
        </p:nvGraphicFramePr>
        <p:xfrm>
          <a:off x="660399" y="2835303"/>
          <a:ext cx="10597628" cy="2558643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4792445">
                  <a:extLst>
                    <a:ext uri="{9D8B030D-6E8A-4147-A177-3AD203B41FA5}">
                      <a16:colId xmlns:a16="http://schemas.microsoft.com/office/drawing/2014/main" val="3032740318"/>
                    </a:ext>
                  </a:extLst>
                </a:gridCol>
                <a:gridCol w="1493240">
                  <a:extLst>
                    <a:ext uri="{9D8B030D-6E8A-4147-A177-3AD203B41FA5}">
                      <a16:colId xmlns:a16="http://schemas.microsoft.com/office/drawing/2014/main" val="1804509120"/>
                    </a:ext>
                  </a:extLst>
                </a:gridCol>
                <a:gridCol w="4311943">
                  <a:extLst>
                    <a:ext uri="{9D8B030D-6E8A-4147-A177-3AD203B41FA5}">
                      <a16:colId xmlns:a16="http://schemas.microsoft.com/office/drawing/2014/main" val="1928975481"/>
                    </a:ext>
                  </a:extLst>
                </a:gridCol>
              </a:tblGrid>
              <a:tr h="365554">
                <a:tc>
                  <a:txBody>
                    <a:bodyPr/>
                    <a:lstStyle/>
                    <a:p>
                      <a:pPr mar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DECRIÇÃO</a:t>
                      </a:r>
                    </a:p>
                  </a:txBody>
                  <a:tcPr marL="44450" marR="44450" marT="635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kern="120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SEVERIDADE</a:t>
                      </a:r>
                    </a:p>
                  </a:txBody>
                  <a:tcPr marL="44450" marR="44450" marT="635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PROBLEMA OBSERVADO</a:t>
                      </a:r>
                    </a:p>
                  </a:txBody>
                  <a:tcPr marL="44450" marR="44450" marT="6350" marB="0" anchor="ctr"/>
                </a:tc>
                <a:extLst>
                  <a:ext uri="{0D108BD9-81ED-4DB2-BD59-A6C34878D82A}">
                    <a16:rowId xmlns:a16="http://schemas.microsoft.com/office/drawing/2014/main" val="3227487140"/>
                  </a:ext>
                </a:extLst>
              </a:tr>
              <a:tr h="2193089"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 progresso do processamento é informado ao usuário (feedback – por meio de janelas, por exemplo) durante a execução do processo. Os elementos primários do sistema vão ter mais destaque do que os outros.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ctr" rtl="0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2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 sistema não informa o progresso de processamento para o usuário, e, dá destaque para elementos menos importantes.</a:t>
                      </a:r>
                    </a:p>
                  </a:txBody>
                  <a:tcPr marL="25400" marR="25400" marT="6350" marB="0" anchor="ctr"/>
                </a:tc>
                <a:extLst>
                  <a:ext uri="{0D108BD9-81ED-4DB2-BD59-A6C34878D82A}">
                    <a16:rowId xmlns:a16="http://schemas.microsoft.com/office/drawing/2014/main" val="1072335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00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6121400" cy="830997"/>
          </a:xfrm>
        </p:spPr>
        <p:txBody>
          <a:bodyPr/>
          <a:lstStyle/>
          <a:p>
            <a:r>
              <a:rPr lang="en-US" dirty="0" err="1"/>
              <a:t>Heurísticas</a:t>
            </a:r>
            <a:r>
              <a:rPr lang="en-US" dirty="0"/>
              <a:t> de Nielsen</a:t>
            </a:r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64D2AE-4246-48C6-908B-033977C60421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 Placeholder 35">
            <a:extLst>
              <a:ext uri="{FF2B5EF4-FFF2-40B4-BE49-F238E27FC236}">
                <a16:creationId xmlns:a16="http://schemas.microsoft.com/office/drawing/2014/main" id="{17896FF2-1F7C-4404-978E-37B25FB170AB}"/>
              </a:ext>
            </a:extLst>
          </p:cNvPr>
          <p:cNvSpPr txBox="1">
            <a:spLocks/>
          </p:cNvSpPr>
          <p:nvPr/>
        </p:nvSpPr>
        <p:spPr>
          <a:xfrm>
            <a:off x="660399" y="1464054"/>
            <a:ext cx="8122873" cy="34431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Compatibilidade entre o sistema e o mundo real – H2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9614E5-C3AA-4DEF-A808-C19F04BE5A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6664650"/>
              </p:ext>
            </p:extLst>
          </p:nvPr>
        </p:nvGraphicFramePr>
        <p:xfrm>
          <a:off x="660399" y="2835303"/>
          <a:ext cx="10597628" cy="2558643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4792445">
                  <a:extLst>
                    <a:ext uri="{9D8B030D-6E8A-4147-A177-3AD203B41FA5}">
                      <a16:colId xmlns:a16="http://schemas.microsoft.com/office/drawing/2014/main" val="3032740318"/>
                    </a:ext>
                  </a:extLst>
                </a:gridCol>
                <a:gridCol w="1493240">
                  <a:extLst>
                    <a:ext uri="{9D8B030D-6E8A-4147-A177-3AD203B41FA5}">
                      <a16:colId xmlns:a16="http://schemas.microsoft.com/office/drawing/2014/main" val="1804509120"/>
                    </a:ext>
                  </a:extLst>
                </a:gridCol>
                <a:gridCol w="4311943">
                  <a:extLst>
                    <a:ext uri="{9D8B030D-6E8A-4147-A177-3AD203B41FA5}">
                      <a16:colId xmlns:a16="http://schemas.microsoft.com/office/drawing/2014/main" val="1928975481"/>
                    </a:ext>
                  </a:extLst>
                </a:gridCol>
              </a:tblGrid>
              <a:tr h="365554">
                <a:tc>
                  <a:txBody>
                    <a:bodyPr/>
                    <a:lstStyle/>
                    <a:p>
                      <a:pPr mar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DECRIÇÃO</a:t>
                      </a:r>
                    </a:p>
                  </a:txBody>
                  <a:tcPr marL="44450" marR="44450" marT="635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kern="120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SEVERIDADE</a:t>
                      </a:r>
                    </a:p>
                  </a:txBody>
                  <a:tcPr marL="44450" marR="44450" marT="635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PROBLEMA OBSERVADO</a:t>
                      </a:r>
                    </a:p>
                  </a:txBody>
                  <a:tcPr marL="44450" marR="44450" marT="6350" marB="0" anchor="ctr"/>
                </a:tc>
                <a:extLst>
                  <a:ext uri="{0D108BD9-81ED-4DB2-BD59-A6C34878D82A}">
                    <a16:rowId xmlns:a16="http://schemas.microsoft.com/office/drawing/2014/main" val="3227487140"/>
                  </a:ext>
                </a:extLst>
              </a:tr>
              <a:tr h="2193089"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As palavras utilizadas como legenda e os conceitos empregados no sistema serão simples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ctr" rtl="0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2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Linguagem muito técnica é utilizada</a:t>
                      </a:r>
                    </a:p>
                  </a:txBody>
                  <a:tcPr marL="25400" marR="25400" marT="6350" marB="0" anchor="ctr"/>
                </a:tc>
                <a:extLst>
                  <a:ext uri="{0D108BD9-81ED-4DB2-BD59-A6C34878D82A}">
                    <a16:rowId xmlns:a16="http://schemas.microsoft.com/office/drawing/2014/main" val="1072335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25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Tópicos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5435600" cy="3560763"/>
          </a:xfrm>
        </p:spPr>
        <p:txBody>
          <a:bodyPr/>
          <a:lstStyle/>
          <a:p>
            <a:r>
              <a:rPr lang="en-US" dirty="0"/>
              <a:t>Briefing</a:t>
            </a:r>
          </a:p>
          <a:p>
            <a:r>
              <a:rPr lang="en-US" dirty="0"/>
              <a:t>Casos de </a:t>
            </a:r>
            <a:r>
              <a:rPr lang="en-US" dirty="0" err="1"/>
              <a:t>Uso</a:t>
            </a:r>
            <a:endParaRPr lang="en-US" dirty="0"/>
          </a:p>
          <a:p>
            <a:r>
              <a:rPr lang="en-US" dirty="0" err="1"/>
              <a:t>Modelos</a:t>
            </a:r>
            <a:r>
              <a:rPr lang="en-US" dirty="0"/>
              <a:t> e </a:t>
            </a:r>
            <a:r>
              <a:rPr lang="en-US" dirty="0" err="1"/>
              <a:t>Diagramas</a:t>
            </a:r>
            <a:endParaRPr lang="en-US" dirty="0"/>
          </a:p>
          <a:p>
            <a:r>
              <a:rPr lang="en-US" dirty="0" err="1"/>
              <a:t>Informações</a:t>
            </a:r>
            <a:r>
              <a:rPr lang="en-US" dirty="0"/>
              <a:t> </a:t>
            </a:r>
            <a:r>
              <a:rPr lang="en-US" dirty="0" err="1"/>
              <a:t>Endereçadas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destinatários</a:t>
            </a:r>
            <a:endParaRPr lang="en-US" dirty="0"/>
          </a:p>
          <a:p>
            <a:r>
              <a:rPr lang="en-US" dirty="0" err="1"/>
              <a:t>Requisitos</a:t>
            </a:r>
            <a:r>
              <a:rPr lang="en-US" dirty="0"/>
              <a:t> </a:t>
            </a:r>
            <a:r>
              <a:rPr lang="en-US" dirty="0" err="1"/>
              <a:t>Funcionais</a:t>
            </a:r>
            <a:r>
              <a:rPr lang="en-US" dirty="0"/>
              <a:t> 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Funcionais</a:t>
            </a:r>
            <a:endParaRPr lang="en-US" dirty="0"/>
          </a:p>
          <a:p>
            <a:r>
              <a:rPr lang="en-US" dirty="0" err="1"/>
              <a:t>Funcionalidades</a:t>
            </a:r>
            <a:endParaRPr lang="en-US" dirty="0"/>
          </a:p>
          <a:p>
            <a:r>
              <a:rPr lang="en-US" dirty="0" err="1"/>
              <a:t>Heurísticas</a:t>
            </a:r>
            <a:r>
              <a:rPr lang="en-US" dirty="0"/>
              <a:t> de Nielsen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155" r="20155"/>
          <a:stretch/>
        </p:blipFill>
        <p:spPr>
          <a:xfrm>
            <a:off x="6514745" y="1141721"/>
            <a:ext cx="4485191" cy="4313479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F50191-AA71-44D8-B71E-51CE3F424130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6121400" cy="830997"/>
          </a:xfrm>
        </p:spPr>
        <p:txBody>
          <a:bodyPr/>
          <a:lstStyle/>
          <a:p>
            <a:r>
              <a:rPr lang="en-US" dirty="0" err="1"/>
              <a:t>Heurísticas</a:t>
            </a:r>
            <a:r>
              <a:rPr lang="en-US" dirty="0"/>
              <a:t> de Nielsen</a:t>
            </a:r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64D2AE-4246-48C6-908B-033977C60421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 Placeholder 35">
            <a:extLst>
              <a:ext uri="{FF2B5EF4-FFF2-40B4-BE49-F238E27FC236}">
                <a16:creationId xmlns:a16="http://schemas.microsoft.com/office/drawing/2014/main" id="{17896FF2-1F7C-4404-978E-37B25FB170AB}"/>
              </a:ext>
            </a:extLst>
          </p:cNvPr>
          <p:cNvSpPr txBox="1">
            <a:spLocks/>
          </p:cNvSpPr>
          <p:nvPr/>
        </p:nvSpPr>
        <p:spPr>
          <a:xfrm>
            <a:off x="660399" y="1464054"/>
            <a:ext cx="8122873" cy="34431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 do usuário e liberdade – H3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9614E5-C3AA-4DEF-A808-C19F04BE5A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6124881"/>
              </p:ext>
            </p:extLst>
          </p:nvPr>
        </p:nvGraphicFramePr>
        <p:xfrm>
          <a:off x="660399" y="2835303"/>
          <a:ext cx="10597628" cy="2558643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4792445">
                  <a:extLst>
                    <a:ext uri="{9D8B030D-6E8A-4147-A177-3AD203B41FA5}">
                      <a16:colId xmlns:a16="http://schemas.microsoft.com/office/drawing/2014/main" val="3032740318"/>
                    </a:ext>
                  </a:extLst>
                </a:gridCol>
                <a:gridCol w="1493240">
                  <a:extLst>
                    <a:ext uri="{9D8B030D-6E8A-4147-A177-3AD203B41FA5}">
                      <a16:colId xmlns:a16="http://schemas.microsoft.com/office/drawing/2014/main" val="1804509120"/>
                    </a:ext>
                  </a:extLst>
                </a:gridCol>
                <a:gridCol w="4311943">
                  <a:extLst>
                    <a:ext uri="{9D8B030D-6E8A-4147-A177-3AD203B41FA5}">
                      <a16:colId xmlns:a16="http://schemas.microsoft.com/office/drawing/2014/main" val="1928975481"/>
                    </a:ext>
                  </a:extLst>
                </a:gridCol>
              </a:tblGrid>
              <a:tr h="365554">
                <a:tc>
                  <a:txBody>
                    <a:bodyPr/>
                    <a:lstStyle/>
                    <a:p>
                      <a:pPr mar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DECRIÇÃO</a:t>
                      </a:r>
                    </a:p>
                  </a:txBody>
                  <a:tcPr marL="44450" marR="44450" marT="635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kern="120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SEVERIDADE</a:t>
                      </a:r>
                    </a:p>
                  </a:txBody>
                  <a:tcPr marL="44450" marR="44450" marT="635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PROBLEMA OBSERVADO</a:t>
                      </a:r>
                    </a:p>
                  </a:txBody>
                  <a:tcPr marL="44450" marR="44450" marT="6350" marB="0" anchor="ctr"/>
                </a:tc>
                <a:extLst>
                  <a:ext uri="{0D108BD9-81ED-4DB2-BD59-A6C34878D82A}">
                    <a16:rowId xmlns:a16="http://schemas.microsoft.com/office/drawing/2014/main" val="3227487140"/>
                  </a:ext>
                </a:extLst>
              </a:tr>
              <a:tr h="2193089"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Existência de menus (botões) de voltar, início e desfazer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ctr" rtl="0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3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 usuário não consegue consertar um provável erro (desfazer a ação)</a:t>
                      </a:r>
                    </a:p>
                  </a:txBody>
                  <a:tcPr marL="25400" marR="25400" marT="6350" marB="0" anchor="ctr"/>
                </a:tc>
                <a:extLst>
                  <a:ext uri="{0D108BD9-81ED-4DB2-BD59-A6C34878D82A}">
                    <a16:rowId xmlns:a16="http://schemas.microsoft.com/office/drawing/2014/main" val="1072335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389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6121400" cy="830997"/>
          </a:xfrm>
        </p:spPr>
        <p:txBody>
          <a:bodyPr/>
          <a:lstStyle/>
          <a:p>
            <a:r>
              <a:rPr lang="en-US" dirty="0" err="1"/>
              <a:t>Heurísticas</a:t>
            </a:r>
            <a:r>
              <a:rPr lang="en-US" dirty="0"/>
              <a:t> de Nielsen</a:t>
            </a:r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64D2AE-4246-48C6-908B-033977C60421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 Placeholder 35">
            <a:extLst>
              <a:ext uri="{FF2B5EF4-FFF2-40B4-BE49-F238E27FC236}">
                <a16:creationId xmlns:a16="http://schemas.microsoft.com/office/drawing/2014/main" id="{17896FF2-1F7C-4404-978E-37B25FB170AB}"/>
              </a:ext>
            </a:extLst>
          </p:cNvPr>
          <p:cNvSpPr txBox="1">
            <a:spLocks/>
          </p:cNvSpPr>
          <p:nvPr/>
        </p:nvSpPr>
        <p:spPr>
          <a:xfrm>
            <a:off x="660399" y="1464054"/>
            <a:ext cx="8122873" cy="34431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Consistência e Padrões – H4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9614E5-C3AA-4DEF-A808-C19F04BE5A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9117479"/>
              </p:ext>
            </p:extLst>
          </p:nvPr>
        </p:nvGraphicFramePr>
        <p:xfrm>
          <a:off x="660399" y="2835303"/>
          <a:ext cx="10597628" cy="2558643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4792445">
                  <a:extLst>
                    <a:ext uri="{9D8B030D-6E8A-4147-A177-3AD203B41FA5}">
                      <a16:colId xmlns:a16="http://schemas.microsoft.com/office/drawing/2014/main" val="3032740318"/>
                    </a:ext>
                  </a:extLst>
                </a:gridCol>
                <a:gridCol w="1493240">
                  <a:extLst>
                    <a:ext uri="{9D8B030D-6E8A-4147-A177-3AD203B41FA5}">
                      <a16:colId xmlns:a16="http://schemas.microsoft.com/office/drawing/2014/main" val="1804509120"/>
                    </a:ext>
                  </a:extLst>
                </a:gridCol>
                <a:gridCol w="4311943">
                  <a:extLst>
                    <a:ext uri="{9D8B030D-6E8A-4147-A177-3AD203B41FA5}">
                      <a16:colId xmlns:a16="http://schemas.microsoft.com/office/drawing/2014/main" val="1928975481"/>
                    </a:ext>
                  </a:extLst>
                </a:gridCol>
              </a:tblGrid>
              <a:tr h="365554">
                <a:tc>
                  <a:txBody>
                    <a:bodyPr/>
                    <a:lstStyle/>
                    <a:p>
                      <a:pPr mar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DECRIÇÃO</a:t>
                      </a:r>
                    </a:p>
                  </a:txBody>
                  <a:tcPr marL="44450" marR="44450" marT="635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kern="120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SEVERIDADE</a:t>
                      </a:r>
                    </a:p>
                  </a:txBody>
                  <a:tcPr marL="44450" marR="44450" marT="635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PROBLEMA OBSERVADO</a:t>
                      </a:r>
                    </a:p>
                  </a:txBody>
                  <a:tcPr marL="44450" marR="44450" marT="6350" marB="0" anchor="ctr"/>
                </a:tc>
                <a:extLst>
                  <a:ext uri="{0D108BD9-81ED-4DB2-BD59-A6C34878D82A}">
                    <a16:rowId xmlns:a16="http://schemas.microsoft.com/office/drawing/2014/main" val="3227487140"/>
                  </a:ext>
                </a:extLst>
              </a:tr>
              <a:tr h="2193089"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As telas e os ícones que fazem parte do sistema vão seguir o mesmo padrão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ctr" rtl="0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3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Cada tela tem uma padronização própria</a:t>
                      </a:r>
                    </a:p>
                  </a:txBody>
                  <a:tcPr marL="25400" marR="25400" marT="6350" marB="0" anchor="ctr"/>
                </a:tc>
                <a:extLst>
                  <a:ext uri="{0D108BD9-81ED-4DB2-BD59-A6C34878D82A}">
                    <a16:rowId xmlns:a16="http://schemas.microsoft.com/office/drawing/2014/main" val="1072335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47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796824"/>
            <a:ext cx="6121400" cy="830997"/>
          </a:xfrm>
        </p:spPr>
        <p:txBody>
          <a:bodyPr/>
          <a:lstStyle/>
          <a:p>
            <a:r>
              <a:rPr lang="en-US" dirty="0" err="1"/>
              <a:t>Heurísticas</a:t>
            </a:r>
            <a:r>
              <a:rPr lang="en-US" dirty="0"/>
              <a:t> de Nielsen</a:t>
            </a:r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64D2AE-4246-48C6-908B-033977C60421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 Placeholder 35">
            <a:extLst>
              <a:ext uri="{FF2B5EF4-FFF2-40B4-BE49-F238E27FC236}">
                <a16:creationId xmlns:a16="http://schemas.microsoft.com/office/drawing/2014/main" id="{17896FF2-1F7C-4404-978E-37B25FB170AB}"/>
              </a:ext>
            </a:extLst>
          </p:cNvPr>
          <p:cNvSpPr txBox="1">
            <a:spLocks/>
          </p:cNvSpPr>
          <p:nvPr/>
        </p:nvSpPr>
        <p:spPr>
          <a:xfrm>
            <a:off x="660399" y="1464054"/>
            <a:ext cx="8122873" cy="34431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Prevenção de erros – H5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9614E5-C3AA-4DEF-A808-C19F04BE5A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4973806"/>
              </p:ext>
            </p:extLst>
          </p:nvPr>
        </p:nvGraphicFramePr>
        <p:xfrm>
          <a:off x="797186" y="2507792"/>
          <a:ext cx="10597628" cy="3393993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3406439">
                  <a:extLst>
                    <a:ext uri="{9D8B030D-6E8A-4147-A177-3AD203B41FA5}">
                      <a16:colId xmlns:a16="http://schemas.microsoft.com/office/drawing/2014/main" val="3032740318"/>
                    </a:ext>
                  </a:extLst>
                </a:gridCol>
                <a:gridCol w="1061385">
                  <a:extLst>
                    <a:ext uri="{9D8B030D-6E8A-4147-A177-3AD203B41FA5}">
                      <a16:colId xmlns:a16="http://schemas.microsoft.com/office/drawing/2014/main" val="1804509120"/>
                    </a:ext>
                  </a:extLst>
                </a:gridCol>
                <a:gridCol w="3064902">
                  <a:extLst>
                    <a:ext uri="{9D8B030D-6E8A-4147-A177-3AD203B41FA5}">
                      <a16:colId xmlns:a16="http://schemas.microsoft.com/office/drawing/2014/main" val="1928975481"/>
                    </a:ext>
                  </a:extLst>
                </a:gridCol>
                <a:gridCol w="3064902">
                  <a:extLst>
                    <a:ext uri="{9D8B030D-6E8A-4147-A177-3AD203B41FA5}">
                      <a16:colId xmlns:a16="http://schemas.microsoft.com/office/drawing/2014/main" val="318672695"/>
                    </a:ext>
                  </a:extLst>
                </a:gridCol>
              </a:tblGrid>
              <a:tr h="268624">
                <a:tc>
                  <a:txBody>
                    <a:bodyPr/>
                    <a:lstStyle/>
                    <a:p>
                      <a:pPr mar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DECRIÇÃO</a:t>
                      </a:r>
                    </a:p>
                  </a:txBody>
                  <a:tcPr marL="44450" marR="44450" marT="635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SEVERIDADE</a:t>
                      </a:r>
                    </a:p>
                  </a:txBody>
                  <a:tcPr marL="44450" marR="44450" marT="635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PROBLEMA OBSERVADO</a:t>
                      </a:r>
                    </a:p>
                  </a:txBody>
                  <a:tcPr marL="44450" marR="444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OBSERVAÇÃO</a:t>
                      </a:r>
                    </a:p>
                  </a:txBody>
                  <a:tcPr marL="44450" marR="44450" marT="6350" marB="0" anchor="ctr"/>
                </a:tc>
                <a:extLst>
                  <a:ext uri="{0D108BD9-81ED-4DB2-BD59-A6C34878D82A}">
                    <a16:rowId xmlns:a16="http://schemas.microsoft.com/office/drawing/2014/main" val="3227487140"/>
                  </a:ext>
                </a:extLst>
              </a:tr>
              <a:tr h="1436523"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Tela de Login deve contar com ajuda ao usuário através dos campos de Login e senha, invalidando o login caso um ou os dois estejam incorretos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ctr" rtl="0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0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Na tela de login não deve ser apresentado nenhuma dica ou indícios que os dados de entrada estejam parcialmente ou completamente incorretos.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A resposta de erro da interface de login só se apresenta após a confirmação de login e senha.</a:t>
                      </a:r>
                    </a:p>
                    <a:p>
                      <a:pPr mar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pt-BR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Biome Light" panose="020B0303030204020804" pitchFamily="34" charset="0"/>
                      </a:endParaRPr>
                    </a:p>
                  </a:txBody>
                  <a:tcPr marL="25400" marR="25400" marT="6350" marB="0" anchor="ctr"/>
                </a:tc>
                <a:extLst>
                  <a:ext uri="{0D108BD9-81ED-4DB2-BD59-A6C34878D82A}">
                    <a16:rowId xmlns:a16="http://schemas.microsoft.com/office/drawing/2014/main" val="1072335123"/>
                  </a:ext>
                </a:extLst>
              </a:tr>
              <a:tr h="1436523"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Telas do sistema devem apresentar sinais caso hajam inconsistências em entrada dos dados</a:t>
                      </a:r>
                    </a:p>
                    <a:p>
                      <a:pPr marL="0" indent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Font typeface="Wingdings" panose="05000000000000000000" pitchFamily="2" charset="2"/>
                        <a:buNone/>
                      </a:pPr>
                      <a:endParaRPr lang="pt-BR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Biome Light" panose="020B0303030204020804" pitchFamily="34" charset="0"/>
                      </a:endParaRP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ctr" rtl="0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2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Na tela comum ao sistema, o sistema deve identificar dados inconsistentes e sinalizar ao usuário através de uma breve mudança na paleta de cores</a:t>
                      </a:r>
                    </a:p>
                    <a:p>
                      <a:pPr mar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pt-BR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Biome Light" panose="020B0303030204020804" pitchFamily="34" charset="0"/>
                      </a:endParaRP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Caso tenha necessidade, o sistema deve limitar a entrada dos dados por parte do usuário</a:t>
                      </a:r>
                    </a:p>
                    <a:p>
                      <a:pPr mar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pt-BR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Biome Light" panose="020B0303030204020804" pitchFamily="34" charset="0"/>
                      </a:endParaRPr>
                    </a:p>
                  </a:txBody>
                  <a:tcPr marL="25400" marR="25400" marT="6350" marB="0" anchor="ctr"/>
                </a:tc>
                <a:extLst>
                  <a:ext uri="{0D108BD9-81ED-4DB2-BD59-A6C34878D82A}">
                    <a16:rowId xmlns:a16="http://schemas.microsoft.com/office/drawing/2014/main" val="1045455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69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796824"/>
            <a:ext cx="6121400" cy="830997"/>
          </a:xfrm>
        </p:spPr>
        <p:txBody>
          <a:bodyPr/>
          <a:lstStyle/>
          <a:p>
            <a:r>
              <a:rPr lang="en-US" dirty="0" err="1"/>
              <a:t>Heurísticas</a:t>
            </a:r>
            <a:r>
              <a:rPr lang="en-US" dirty="0"/>
              <a:t> de Nielsen</a:t>
            </a:r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64D2AE-4246-48C6-908B-033977C60421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 Placeholder 35">
            <a:extLst>
              <a:ext uri="{FF2B5EF4-FFF2-40B4-BE49-F238E27FC236}">
                <a16:creationId xmlns:a16="http://schemas.microsoft.com/office/drawing/2014/main" id="{17896FF2-1F7C-4404-978E-37B25FB170AB}"/>
              </a:ext>
            </a:extLst>
          </p:cNvPr>
          <p:cNvSpPr txBox="1">
            <a:spLocks/>
          </p:cNvSpPr>
          <p:nvPr/>
        </p:nvSpPr>
        <p:spPr>
          <a:xfrm>
            <a:off x="660399" y="1464054"/>
            <a:ext cx="8122873" cy="34431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Reconhecimento ao invés de memorização – H6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9614E5-C3AA-4DEF-A808-C19F04BE5A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4916151"/>
              </p:ext>
            </p:extLst>
          </p:nvPr>
        </p:nvGraphicFramePr>
        <p:xfrm>
          <a:off x="797186" y="2801407"/>
          <a:ext cx="10597628" cy="3121221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3406439">
                  <a:extLst>
                    <a:ext uri="{9D8B030D-6E8A-4147-A177-3AD203B41FA5}">
                      <a16:colId xmlns:a16="http://schemas.microsoft.com/office/drawing/2014/main" val="3032740318"/>
                    </a:ext>
                  </a:extLst>
                </a:gridCol>
                <a:gridCol w="1061385">
                  <a:extLst>
                    <a:ext uri="{9D8B030D-6E8A-4147-A177-3AD203B41FA5}">
                      <a16:colId xmlns:a16="http://schemas.microsoft.com/office/drawing/2014/main" val="1804509120"/>
                    </a:ext>
                  </a:extLst>
                </a:gridCol>
                <a:gridCol w="3064902">
                  <a:extLst>
                    <a:ext uri="{9D8B030D-6E8A-4147-A177-3AD203B41FA5}">
                      <a16:colId xmlns:a16="http://schemas.microsoft.com/office/drawing/2014/main" val="1928975481"/>
                    </a:ext>
                  </a:extLst>
                </a:gridCol>
                <a:gridCol w="3064902">
                  <a:extLst>
                    <a:ext uri="{9D8B030D-6E8A-4147-A177-3AD203B41FA5}">
                      <a16:colId xmlns:a16="http://schemas.microsoft.com/office/drawing/2014/main" val="318672695"/>
                    </a:ext>
                  </a:extLst>
                </a:gridCol>
              </a:tblGrid>
              <a:tr h="268624">
                <a:tc>
                  <a:txBody>
                    <a:bodyPr/>
                    <a:lstStyle/>
                    <a:p>
                      <a:pPr mar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DECRIÇÃO</a:t>
                      </a:r>
                    </a:p>
                  </a:txBody>
                  <a:tcPr marL="44450" marR="44450" marT="635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SEVERIDADE</a:t>
                      </a:r>
                    </a:p>
                  </a:txBody>
                  <a:tcPr marL="44450" marR="44450" marT="635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PROBLEMA OBSERVADO</a:t>
                      </a:r>
                    </a:p>
                  </a:txBody>
                  <a:tcPr marL="44450" marR="444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OBSERVAÇÃO</a:t>
                      </a:r>
                    </a:p>
                  </a:txBody>
                  <a:tcPr marL="44450" marR="44450" marT="6350" marB="0" anchor="ctr"/>
                </a:tc>
                <a:extLst>
                  <a:ext uri="{0D108BD9-81ED-4DB2-BD59-A6C34878D82A}">
                    <a16:rowId xmlns:a16="http://schemas.microsoft.com/office/drawing/2014/main" val="3227487140"/>
                  </a:ext>
                </a:extLst>
              </a:tr>
              <a:tr h="1436523"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 sistema como um todo, deve apresentar ícones e textos de fácil leitura e posicionamento intuitivo de todas as suas funcionalidades.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ctr" rtl="0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1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Nas interfaces do sistema, o excesso de informação pode confundir o usuário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Normalmente opções com muitas especificações dificulta a assimilação de seu significado</a:t>
                      </a:r>
                    </a:p>
                    <a:p>
                      <a:pPr mar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pt-BR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Biome Light" panose="020B0303030204020804" pitchFamily="34" charset="0"/>
                      </a:endParaRPr>
                    </a:p>
                  </a:txBody>
                  <a:tcPr marL="25400" marR="25400" marT="6350" marB="0" anchor="ctr"/>
                </a:tc>
                <a:extLst>
                  <a:ext uri="{0D108BD9-81ED-4DB2-BD59-A6C34878D82A}">
                    <a16:rowId xmlns:a16="http://schemas.microsoft.com/office/drawing/2014/main" val="1072335123"/>
                  </a:ext>
                </a:extLst>
              </a:tr>
              <a:tr h="1416074"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 sistema deverá apresentar um padrão de interfaces para auxiliar no reconhecimento imediato das funcionalidades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ctr" rtl="0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1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Apesar do sistema apresentar padrões semelhantes em suas interfaces, opções muito parecidas podem confundir o usuário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 usuário deverá primeiro se habituar ao sistema para conhecer todos os locais das funcionalidades nas interfaces</a:t>
                      </a:r>
                    </a:p>
                  </a:txBody>
                  <a:tcPr marL="25400" marR="25400" marT="6350" marB="0" anchor="ctr"/>
                </a:tc>
                <a:extLst>
                  <a:ext uri="{0D108BD9-81ED-4DB2-BD59-A6C34878D82A}">
                    <a16:rowId xmlns:a16="http://schemas.microsoft.com/office/drawing/2014/main" val="1045455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3802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6121400" cy="830997"/>
          </a:xfrm>
        </p:spPr>
        <p:txBody>
          <a:bodyPr/>
          <a:lstStyle/>
          <a:p>
            <a:r>
              <a:rPr lang="en-US" dirty="0" err="1"/>
              <a:t>Heurísticas</a:t>
            </a:r>
            <a:r>
              <a:rPr lang="en-US" dirty="0"/>
              <a:t> de Nielsen</a:t>
            </a:r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64D2AE-4246-48C6-908B-033977C60421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 Placeholder 35">
            <a:extLst>
              <a:ext uri="{FF2B5EF4-FFF2-40B4-BE49-F238E27FC236}">
                <a16:creationId xmlns:a16="http://schemas.microsoft.com/office/drawing/2014/main" id="{17896FF2-1F7C-4404-978E-37B25FB170AB}"/>
              </a:ext>
            </a:extLst>
          </p:cNvPr>
          <p:cNvSpPr txBox="1">
            <a:spLocks/>
          </p:cNvSpPr>
          <p:nvPr/>
        </p:nvSpPr>
        <p:spPr>
          <a:xfrm>
            <a:off x="660399" y="1464054"/>
            <a:ext cx="8122873" cy="34431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Flexibilidade e eficiência de uso – H7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9614E5-C3AA-4DEF-A808-C19F04BE5A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41204"/>
              </p:ext>
            </p:extLst>
          </p:nvPr>
        </p:nvGraphicFramePr>
        <p:xfrm>
          <a:off x="660399" y="2835303"/>
          <a:ext cx="10597628" cy="2558643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4792445">
                  <a:extLst>
                    <a:ext uri="{9D8B030D-6E8A-4147-A177-3AD203B41FA5}">
                      <a16:colId xmlns:a16="http://schemas.microsoft.com/office/drawing/2014/main" val="3032740318"/>
                    </a:ext>
                  </a:extLst>
                </a:gridCol>
                <a:gridCol w="1493240">
                  <a:extLst>
                    <a:ext uri="{9D8B030D-6E8A-4147-A177-3AD203B41FA5}">
                      <a16:colId xmlns:a16="http://schemas.microsoft.com/office/drawing/2014/main" val="1804509120"/>
                    </a:ext>
                  </a:extLst>
                </a:gridCol>
                <a:gridCol w="4311943">
                  <a:extLst>
                    <a:ext uri="{9D8B030D-6E8A-4147-A177-3AD203B41FA5}">
                      <a16:colId xmlns:a16="http://schemas.microsoft.com/office/drawing/2014/main" val="1928975481"/>
                    </a:ext>
                  </a:extLst>
                </a:gridCol>
              </a:tblGrid>
              <a:tr h="365554">
                <a:tc>
                  <a:txBody>
                    <a:bodyPr/>
                    <a:lstStyle/>
                    <a:p>
                      <a:pPr mar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DECRIÇÃO</a:t>
                      </a:r>
                    </a:p>
                  </a:txBody>
                  <a:tcPr marL="44450" marR="44450" marT="635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kern="120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SEVERIDADE</a:t>
                      </a:r>
                    </a:p>
                  </a:txBody>
                  <a:tcPr marL="44450" marR="44450" marT="635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PROBLEMA OBSERVADO</a:t>
                      </a:r>
                    </a:p>
                  </a:txBody>
                  <a:tcPr marL="44450" marR="44450" marT="6350" marB="0" anchor="ctr"/>
                </a:tc>
                <a:extLst>
                  <a:ext uri="{0D108BD9-81ED-4DB2-BD59-A6C34878D82A}">
                    <a16:rowId xmlns:a16="http://schemas.microsoft.com/office/drawing/2014/main" val="3227487140"/>
                  </a:ext>
                </a:extLst>
              </a:tr>
              <a:tr h="2193089"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Qualquer tipo de usuário deve conseguir interagir nas interfaces desenvolvidas. Nesse sentido, é necessário ter a flexibilidade de dispor informações detalhadas para os usuários mais inexperientes e, de acordo com aprimoramento de suas interações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ctr" rtl="0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1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 sistema está de forma eficiente, estruturado para ser utilizado em diversas plataformas, considero ideal a forma de desenvolvimento.</a:t>
                      </a:r>
                    </a:p>
                  </a:txBody>
                  <a:tcPr marL="25400" marR="25400" marT="6350" marB="0" anchor="ctr"/>
                </a:tc>
                <a:extLst>
                  <a:ext uri="{0D108BD9-81ED-4DB2-BD59-A6C34878D82A}">
                    <a16:rowId xmlns:a16="http://schemas.microsoft.com/office/drawing/2014/main" val="1072335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613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6121400" cy="830997"/>
          </a:xfrm>
        </p:spPr>
        <p:txBody>
          <a:bodyPr/>
          <a:lstStyle/>
          <a:p>
            <a:r>
              <a:rPr lang="en-US" dirty="0" err="1"/>
              <a:t>Heurísticas</a:t>
            </a:r>
            <a:r>
              <a:rPr lang="en-US" dirty="0"/>
              <a:t> de Nielsen</a:t>
            </a:r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64D2AE-4246-48C6-908B-033977C60421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 Placeholder 35">
            <a:extLst>
              <a:ext uri="{FF2B5EF4-FFF2-40B4-BE49-F238E27FC236}">
                <a16:creationId xmlns:a16="http://schemas.microsoft.com/office/drawing/2014/main" id="{17896FF2-1F7C-4404-978E-37B25FB170AB}"/>
              </a:ext>
            </a:extLst>
          </p:cNvPr>
          <p:cNvSpPr txBox="1">
            <a:spLocks/>
          </p:cNvSpPr>
          <p:nvPr/>
        </p:nvSpPr>
        <p:spPr>
          <a:xfrm>
            <a:off x="660399" y="1464054"/>
            <a:ext cx="8122873" cy="34431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Estética e design minimalista – H8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9614E5-C3AA-4DEF-A808-C19F04BE5A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502995"/>
              </p:ext>
            </p:extLst>
          </p:nvPr>
        </p:nvGraphicFramePr>
        <p:xfrm>
          <a:off x="660399" y="2835303"/>
          <a:ext cx="10597628" cy="2558643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4792445">
                  <a:extLst>
                    <a:ext uri="{9D8B030D-6E8A-4147-A177-3AD203B41FA5}">
                      <a16:colId xmlns:a16="http://schemas.microsoft.com/office/drawing/2014/main" val="3032740318"/>
                    </a:ext>
                  </a:extLst>
                </a:gridCol>
                <a:gridCol w="1493240">
                  <a:extLst>
                    <a:ext uri="{9D8B030D-6E8A-4147-A177-3AD203B41FA5}">
                      <a16:colId xmlns:a16="http://schemas.microsoft.com/office/drawing/2014/main" val="1804509120"/>
                    </a:ext>
                  </a:extLst>
                </a:gridCol>
                <a:gridCol w="4311943">
                  <a:extLst>
                    <a:ext uri="{9D8B030D-6E8A-4147-A177-3AD203B41FA5}">
                      <a16:colId xmlns:a16="http://schemas.microsoft.com/office/drawing/2014/main" val="1928975481"/>
                    </a:ext>
                  </a:extLst>
                </a:gridCol>
              </a:tblGrid>
              <a:tr h="365554">
                <a:tc>
                  <a:txBody>
                    <a:bodyPr/>
                    <a:lstStyle/>
                    <a:p>
                      <a:pPr mar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DECRIÇÃO</a:t>
                      </a:r>
                    </a:p>
                  </a:txBody>
                  <a:tcPr marL="44450" marR="44450" marT="635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kern="120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SEVERIDADE</a:t>
                      </a:r>
                    </a:p>
                  </a:txBody>
                  <a:tcPr marL="44450" marR="44450" marT="635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PROBLEMA OBSERVADO</a:t>
                      </a:r>
                    </a:p>
                  </a:txBody>
                  <a:tcPr marL="44450" marR="44450" marT="6350" marB="0" anchor="ctr"/>
                </a:tc>
                <a:extLst>
                  <a:ext uri="{0D108BD9-81ED-4DB2-BD59-A6C34878D82A}">
                    <a16:rowId xmlns:a16="http://schemas.microsoft.com/office/drawing/2014/main" val="3227487140"/>
                  </a:ext>
                </a:extLst>
              </a:tr>
              <a:tr h="2193089"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A interface deve ter os dados e funcionalidades necessários à execução das tarefas. Sendo assim, é importante evitar o uso em excesso ou desnecessário de elementos visuais que podem confundir o usuário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ctr" rtl="0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2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 design da aplicação está satisfatório e atende bem as expectativas, mas como sempre pode ser melhorado para que o usuário se agrade ainda mais com a aplicação</a:t>
                      </a:r>
                    </a:p>
                  </a:txBody>
                  <a:tcPr marL="25400" marR="25400" marT="6350" marB="0" anchor="ctr"/>
                </a:tc>
                <a:extLst>
                  <a:ext uri="{0D108BD9-81ED-4DB2-BD59-A6C34878D82A}">
                    <a16:rowId xmlns:a16="http://schemas.microsoft.com/office/drawing/2014/main" val="1072335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561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796824"/>
            <a:ext cx="6121400" cy="830997"/>
          </a:xfrm>
        </p:spPr>
        <p:txBody>
          <a:bodyPr/>
          <a:lstStyle/>
          <a:p>
            <a:r>
              <a:rPr lang="en-US" dirty="0" err="1"/>
              <a:t>Heurísticas</a:t>
            </a:r>
            <a:r>
              <a:rPr lang="en-US" dirty="0"/>
              <a:t> de Nielsen</a:t>
            </a:r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64D2AE-4246-48C6-908B-033977C60421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 Placeholder 35">
            <a:extLst>
              <a:ext uri="{FF2B5EF4-FFF2-40B4-BE49-F238E27FC236}">
                <a16:creationId xmlns:a16="http://schemas.microsoft.com/office/drawing/2014/main" id="{17896FF2-1F7C-4404-978E-37B25FB170AB}"/>
              </a:ext>
            </a:extLst>
          </p:cNvPr>
          <p:cNvSpPr txBox="1">
            <a:spLocks/>
          </p:cNvSpPr>
          <p:nvPr/>
        </p:nvSpPr>
        <p:spPr>
          <a:xfrm>
            <a:off x="660399" y="1464054"/>
            <a:ext cx="8122873" cy="34431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Ajuda aos usuários para reconhecimento, diagnóstico e correção de erros – H9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9614E5-C3AA-4DEF-A808-C19F04BE5A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9527890"/>
              </p:ext>
            </p:extLst>
          </p:nvPr>
        </p:nvGraphicFramePr>
        <p:xfrm>
          <a:off x="797185" y="2475597"/>
          <a:ext cx="10460841" cy="3811769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4730587">
                  <a:extLst>
                    <a:ext uri="{9D8B030D-6E8A-4147-A177-3AD203B41FA5}">
                      <a16:colId xmlns:a16="http://schemas.microsoft.com/office/drawing/2014/main" val="3032740318"/>
                    </a:ext>
                  </a:extLst>
                </a:gridCol>
                <a:gridCol w="1473966">
                  <a:extLst>
                    <a:ext uri="{9D8B030D-6E8A-4147-A177-3AD203B41FA5}">
                      <a16:colId xmlns:a16="http://schemas.microsoft.com/office/drawing/2014/main" val="1804509120"/>
                    </a:ext>
                  </a:extLst>
                </a:gridCol>
                <a:gridCol w="4256288">
                  <a:extLst>
                    <a:ext uri="{9D8B030D-6E8A-4147-A177-3AD203B41FA5}">
                      <a16:colId xmlns:a16="http://schemas.microsoft.com/office/drawing/2014/main" val="1928975481"/>
                    </a:ext>
                  </a:extLst>
                </a:gridCol>
              </a:tblGrid>
              <a:tr h="224401">
                <a:tc>
                  <a:txBody>
                    <a:bodyPr/>
                    <a:lstStyle/>
                    <a:p>
                      <a:pPr mar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DECRIÇÃO</a:t>
                      </a:r>
                    </a:p>
                  </a:txBody>
                  <a:tcPr marL="44450" marR="44450" marT="635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SEVERIDADE</a:t>
                      </a:r>
                    </a:p>
                  </a:txBody>
                  <a:tcPr marL="44450" marR="44450" marT="635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PROBLEMA OBSERVADO</a:t>
                      </a:r>
                    </a:p>
                  </a:txBody>
                  <a:tcPr marL="44450" marR="44450" marT="6350" marB="0" anchor="ctr"/>
                </a:tc>
                <a:extLst>
                  <a:ext uri="{0D108BD9-81ED-4DB2-BD59-A6C34878D82A}">
                    <a16:rowId xmlns:a16="http://schemas.microsoft.com/office/drawing/2014/main" val="3227487140"/>
                  </a:ext>
                </a:extLst>
              </a:tr>
              <a:tr h="1288289"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Leitor de Cartão de Proximidade - deve emitir um som e um led vermelho deve piscar indicando que o acesso do usuário foi negado. Esse som deve ser diferente do som que indica acesso autorizado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ctr" rtl="0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3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 leitor de cartão não possui um visor sendo o som e luz os únicos modos de feedback do sistema. Caso não haja esse feedback, o usuário não será capaz de identificar se a sua solicitação de acesso foi recebida ou não.</a:t>
                      </a:r>
                    </a:p>
                  </a:txBody>
                  <a:tcPr marL="25400" marR="25400" marT="6350" marB="0" anchor="ctr"/>
                </a:tc>
                <a:extLst>
                  <a:ext uri="{0D108BD9-81ED-4DB2-BD59-A6C34878D82A}">
                    <a16:rowId xmlns:a16="http://schemas.microsoft.com/office/drawing/2014/main" val="1072335123"/>
                  </a:ext>
                </a:extLst>
              </a:tr>
              <a:tr h="1116263"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Tela de Login - todos os campos (e-mail e senha) são obrigatórios. Caso o usuário clique no botão "Entrar" sem ter preenchido algum campo, este deve ser destacado com a borda vermelha e uma mensagem logo abaixo ao campo deve notificar que se trata de um campo obrigatório. 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ctr" rtl="0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2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 usuário precisa ser capaz de identificar facilmente que não conseguirá efetuar a ação desejada (entrar no sistema) antes de corrigir o seu erro.</a:t>
                      </a:r>
                    </a:p>
                  </a:txBody>
                  <a:tcPr marL="25400" marR="25400" marT="6350" marB="0" anchor="ctr"/>
                </a:tc>
                <a:extLst>
                  <a:ext uri="{0D108BD9-81ED-4DB2-BD59-A6C34878D82A}">
                    <a16:rowId xmlns:a16="http://schemas.microsoft.com/office/drawing/2014/main" val="1045455916"/>
                  </a:ext>
                </a:extLst>
              </a:tr>
              <a:tr h="1182816"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Telas do sistema - todos os campos de formulários onde se espera algum valor padronizado como CPF, Telefone, Datas, E-mail, CEP entre outros, devem ter a validação de máscara. 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ctr" rtl="0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2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A interface não deve aguardar o usuário finalizar o preenchimento e tentar enviar o formulário para </a:t>
                      </a:r>
                      <a:r>
                        <a:rPr lang="pt-B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so</a:t>
                      </a:r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 então receber a mensagem de erro. O Sistema deve ser capaz de notificar o usuário quando o cursor sair do referido campo.</a:t>
                      </a:r>
                    </a:p>
                  </a:txBody>
                  <a:tcPr marL="25400" marR="25400" marT="6350" marB="0" anchor="ctr"/>
                </a:tc>
                <a:extLst>
                  <a:ext uri="{0D108BD9-81ED-4DB2-BD59-A6C34878D82A}">
                    <a16:rowId xmlns:a16="http://schemas.microsoft.com/office/drawing/2014/main" val="3772739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695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6121400" cy="830997"/>
          </a:xfrm>
        </p:spPr>
        <p:txBody>
          <a:bodyPr/>
          <a:lstStyle/>
          <a:p>
            <a:r>
              <a:rPr lang="en-US" dirty="0" err="1"/>
              <a:t>Heurísticas</a:t>
            </a:r>
            <a:r>
              <a:rPr lang="en-US" dirty="0"/>
              <a:t> de Nielsen</a:t>
            </a:r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64D2AE-4246-48C6-908B-033977C60421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 Placeholder 35">
            <a:extLst>
              <a:ext uri="{FF2B5EF4-FFF2-40B4-BE49-F238E27FC236}">
                <a16:creationId xmlns:a16="http://schemas.microsoft.com/office/drawing/2014/main" id="{17896FF2-1F7C-4404-978E-37B25FB170AB}"/>
              </a:ext>
            </a:extLst>
          </p:cNvPr>
          <p:cNvSpPr txBox="1">
            <a:spLocks/>
          </p:cNvSpPr>
          <p:nvPr/>
        </p:nvSpPr>
        <p:spPr>
          <a:xfrm>
            <a:off x="660399" y="1464054"/>
            <a:ext cx="8122873" cy="34431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Auxílio ("help", documentação) – H10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9614E5-C3AA-4DEF-A808-C19F04BE5A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3564071"/>
              </p:ext>
            </p:extLst>
          </p:nvPr>
        </p:nvGraphicFramePr>
        <p:xfrm>
          <a:off x="660399" y="2835303"/>
          <a:ext cx="10597628" cy="2558643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4792445">
                  <a:extLst>
                    <a:ext uri="{9D8B030D-6E8A-4147-A177-3AD203B41FA5}">
                      <a16:colId xmlns:a16="http://schemas.microsoft.com/office/drawing/2014/main" val="3032740318"/>
                    </a:ext>
                  </a:extLst>
                </a:gridCol>
                <a:gridCol w="1493240">
                  <a:extLst>
                    <a:ext uri="{9D8B030D-6E8A-4147-A177-3AD203B41FA5}">
                      <a16:colId xmlns:a16="http://schemas.microsoft.com/office/drawing/2014/main" val="1804509120"/>
                    </a:ext>
                  </a:extLst>
                </a:gridCol>
                <a:gridCol w="4311943">
                  <a:extLst>
                    <a:ext uri="{9D8B030D-6E8A-4147-A177-3AD203B41FA5}">
                      <a16:colId xmlns:a16="http://schemas.microsoft.com/office/drawing/2014/main" val="1928975481"/>
                    </a:ext>
                  </a:extLst>
                </a:gridCol>
              </a:tblGrid>
              <a:tr h="365554">
                <a:tc>
                  <a:txBody>
                    <a:bodyPr/>
                    <a:lstStyle/>
                    <a:p>
                      <a:pPr mar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DECRIÇÃO</a:t>
                      </a:r>
                    </a:p>
                  </a:txBody>
                  <a:tcPr marL="44450" marR="44450" marT="635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kern="120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SEVERIDADE</a:t>
                      </a:r>
                    </a:p>
                  </a:txBody>
                  <a:tcPr marL="44450" marR="44450" marT="635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kern="1200" dirty="0">
                          <a:solidFill>
                            <a:schemeClr val="accent4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PROBLEMA OBSERVADO</a:t>
                      </a:r>
                    </a:p>
                  </a:txBody>
                  <a:tcPr marL="44450" marR="44450" marT="6350" marB="0" anchor="ctr"/>
                </a:tc>
                <a:extLst>
                  <a:ext uri="{0D108BD9-81ED-4DB2-BD59-A6C34878D82A}">
                    <a16:rowId xmlns:a16="http://schemas.microsoft.com/office/drawing/2014/main" val="3227487140"/>
                  </a:ext>
                </a:extLst>
              </a:tr>
              <a:tr h="2193089"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Tela de Cadastro de Funcionário/ Terceiro - O campo Id do cartão deverá possuir uma imagem ilustrando um cartão de acesso com a indicação de onde esse número está localizado no cartão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ctr" rtl="0" font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1</a:t>
                      </a:r>
                    </a:p>
                  </a:txBody>
                  <a:tcPr marL="25400" marR="25400" marT="635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Por não ser um valor comum nem um objeto cotidiano, saber onde conseguir esse dado pode causar confusão. Por isso, essa imagem já garantirá que o usuário identifique onde obter esse valor rapidamente.</a:t>
                      </a:r>
                    </a:p>
                  </a:txBody>
                  <a:tcPr marL="25400" marR="25400" marT="6350" marB="0" anchor="ctr"/>
                </a:tc>
                <a:extLst>
                  <a:ext uri="{0D108BD9-81ED-4DB2-BD59-A6C34878D82A}">
                    <a16:rowId xmlns:a16="http://schemas.microsoft.com/office/drawing/2014/main" val="1072335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878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47194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802" y="3183731"/>
            <a:ext cx="4007183" cy="490538"/>
          </a:xfrm>
        </p:spPr>
        <p:txBody>
          <a:bodyPr/>
          <a:lstStyle/>
          <a:p>
            <a:pPr rtl="0" eaLnBrk="1" latinLnBrk="0" hangingPunct="1"/>
            <a:r>
              <a:rPr lang="en-US" sz="40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OBRIGADA</a:t>
            </a:r>
            <a:endParaRPr lang="en-US" sz="4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507218" cy="4008087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Manter o controle de acesso a ambientes restritos pode ser uma tarefa árdua e propensa a falhas humanas de comunicação, distração e etc. </a:t>
            </a:r>
          </a:p>
          <a:p>
            <a:pPr marL="0" indent="0">
              <a:buNone/>
            </a:pPr>
            <a:endParaRPr lang="pt-BR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sistema SGA visa mitigar o risco de ter pessoas não autorizadas em ambientes restritos, além de auxiliar a manter histórico de acessos, com dados úteis como data e horário de acesso e tempo de permanência nesses locais para fornecer insumos para analises e tomada de decisões.</a:t>
            </a:r>
            <a:endParaRPr lang="pt-B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366" r="15366"/>
          <a:stretch/>
        </p:blipFill>
        <p:spPr>
          <a:xfrm>
            <a:off x="7090228" y="805213"/>
            <a:ext cx="4441372" cy="539303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483748-7C93-4E3B-BCFA-3E163DA9FE73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A8AFD6-C186-4C97-B052-B50085AAA2D0}"/>
              </a:ext>
            </a:extLst>
          </p:cNvPr>
          <p:cNvSpPr/>
          <p:nvPr/>
        </p:nvSpPr>
        <p:spPr>
          <a:xfrm>
            <a:off x="9899009" y="3733102"/>
            <a:ext cx="805343" cy="10486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7015527" cy="830997"/>
          </a:xfrm>
        </p:spPr>
        <p:txBody>
          <a:bodyPr/>
          <a:lstStyle/>
          <a:p>
            <a:r>
              <a:rPr lang="en-US" dirty="0" err="1"/>
              <a:t>Competidores</a:t>
            </a:r>
            <a:r>
              <a:rPr lang="en-US" dirty="0"/>
              <a:t> e </a:t>
            </a:r>
            <a:r>
              <a:rPr lang="en-US" dirty="0" err="1"/>
              <a:t>recursos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BCCC6-6D52-4984-A92F-8B1A8A9032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78027" y="2399403"/>
            <a:ext cx="5080000" cy="438150"/>
          </a:xfrm>
        </p:spPr>
        <p:txBody>
          <a:bodyPr/>
          <a:lstStyle/>
          <a:p>
            <a:r>
              <a:rPr lang="en-US" dirty="0" err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Recursos</a:t>
            </a:r>
            <a:r>
              <a:rPr lang="en-US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dirty="0" err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implantação</a:t>
            </a:r>
            <a:r>
              <a:rPr lang="en-US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SGA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E2CA68-BFC9-485F-A53E-F4C27258E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0727" y="3015107"/>
            <a:ext cx="5067300" cy="2935288"/>
          </a:xfrm>
        </p:spPr>
        <p:txBody>
          <a:bodyPr/>
          <a:lstStyle/>
          <a:p>
            <a:r>
              <a:rPr lang="en-US" dirty="0" err="1"/>
              <a:t>Cartão</a:t>
            </a:r>
            <a:r>
              <a:rPr lang="en-US" dirty="0"/>
              <a:t> de </a:t>
            </a:r>
            <a:r>
              <a:rPr lang="en-US" dirty="0" err="1"/>
              <a:t>Proximidade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Leitor</a:t>
            </a:r>
            <a:r>
              <a:rPr lang="en-US" dirty="0"/>
              <a:t> de </a:t>
            </a:r>
            <a:r>
              <a:rPr lang="en-US" dirty="0" err="1"/>
              <a:t>cartão</a:t>
            </a:r>
            <a:r>
              <a:rPr lang="en-US" dirty="0"/>
              <a:t> de </a:t>
            </a:r>
            <a:r>
              <a:rPr lang="en-US" dirty="0" err="1"/>
              <a:t>proximidade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Sistema </a:t>
            </a:r>
            <a:r>
              <a:rPr lang="en-US" dirty="0" err="1"/>
              <a:t>Informatizado</a:t>
            </a:r>
            <a:r>
              <a:rPr lang="en-US" dirty="0"/>
              <a:t> de </a:t>
            </a:r>
            <a:r>
              <a:rPr lang="en-US" dirty="0" err="1"/>
              <a:t>gerenciamento</a:t>
            </a:r>
            <a:br>
              <a:rPr lang="en-US" dirty="0"/>
            </a:br>
            <a:endParaRPr lang="en-US" dirty="0"/>
          </a:p>
          <a:p>
            <a:r>
              <a:rPr lang="en-US" dirty="0"/>
              <a:t>Plataforma Backoffice</a:t>
            </a:r>
          </a:p>
          <a:p>
            <a:endParaRPr lang="en-US" dirty="0"/>
          </a:p>
        </p:txBody>
      </p:sp>
      <p:pic>
        <p:nvPicPr>
          <p:cNvPr id="6" name="Picture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B2F4EBE-4B7B-4911-A0A1-328BD3A567B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3618" b="3618"/>
          <a:stretch>
            <a:fillRect/>
          </a:stretch>
        </p:blipFill>
        <p:spPr/>
      </p:pic>
      <p:pic>
        <p:nvPicPr>
          <p:cNvPr id="12" name="Google Shape;139;p4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F49DB489-E5FD-4001-A47A-0A1097CA8A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8288" y="1877153"/>
            <a:ext cx="2428597" cy="9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0;p4" descr="Logotipo, nome da empresa&#10;&#10;Descrição gerada automaticamente">
            <a:extLst>
              <a:ext uri="{FF2B5EF4-FFF2-40B4-BE49-F238E27FC236}">
                <a16:creationId xmlns:a16="http://schemas.microsoft.com/office/drawing/2014/main" id="{86750F5E-2408-483F-A179-419CEFC073E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8287" y="3290985"/>
            <a:ext cx="2381582" cy="116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41;p4" descr="Desenho com traços pretos em fundo branco e letras pretas&#10;&#10;Descrição gerada automaticamente">
            <a:extLst>
              <a:ext uri="{FF2B5EF4-FFF2-40B4-BE49-F238E27FC236}">
                <a16:creationId xmlns:a16="http://schemas.microsoft.com/office/drawing/2014/main" id="{250C7A01-5DC3-47FF-B704-5D18A2283BB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8287" y="4906630"/>
            <a:ext cx="2796417" cy="104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18CDA9E-20F8-4F43-A308-52577770651A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079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7015527" cy="830997"/>
          </a:xfrm>
        </p:spPr>
        <p:txBody>
          <a:bodyPr/>
          <a:lstStyle/>
          <a:p>
            <a:r>
              <a:rPr lang="en-US" dirty="0" err="1"/>
              <a:t>Restrições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E2CA68-BFC9-485F-A53E-F4C27258E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0399" y="2142652"/>
            <a:ext cx="8970162" cy="1665950"/>
          </a:xfrm>
        </p:spPr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utilização</a:t>
            </a:r>
            <a:r>
              <a:rPr lang="en-US" dirty="0"/>
              <a:t> do SGA, é </a:t>
            </a:r>
            <a:r>
              <a:rPr lang="en-US" dirty="0" err="1"/>
              <a:t>nencessário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a </a:t>
            </a:r>
            <a:r>
              <a:rPr lang="en-US" dirty="0" err="1"/>
              <a:t>instalação</a:t>
            </a:r>
            <a:r>
              <a:rPr lang="en-US" dirty="0"/>
              <a:t> dos </a:t>
            </a:r>
            <a:r>
              <a:rPr lang="en-US" dirty="0" err="1"/>
              <a:t>leitores</a:t>
            </a:r>
            <a:r>
              <a:rPr lang="en-US" dirty="0"/>
              <a:t> de </a:t>
            </a:r>
            <a:r>
              <a:rPr lang="en-US" dirty="0" err="1"/>
              <a:t>cartão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portas</a:t>
            </a:r>
            <a:r>
              <a:rPr lang="en-US" dirty="0"/>
              <a:t> (dentro e for a) </a:t>
            </a:r>
            <a:r>
              <a:rPr lang="en-US" dirty="0" err="1"/>
              <a:t>em</a:t>
            </a:r>
            <a:r>
              <a:rPr lang="en-US" dirty="0"/>
              <a:t> que se </a:t>
            </a:r>
            <a:r>
              <a:rPr lang="en-US" dirty="0" err="1"/>
              <a:t>desejar</a:t>
            </a:r>
            <a:r>
              <a:rPr lang="en-US" dirty="0"/>
              <a:t> </a:t>
            </a:r>
            <a:r>
              <a:rPr lang="en-US" dirty="0" err="1"/>
              <a:t>restringir</a:t>
            </a:r>
            <a:r>
              <a:rPr lang="en-US" dirty="0"/>
              <a:t> o </a:t>
            </a:r>
            <a:r>
              <a:rPr lang="en-US" dirty="0" err="1"/>
              <a:t>acesso</a:t>
            </a:r>
            <a:endParaRPr lang="en-US" dirty="0"/>
          </a:p>
          <a:p>
            <a:r>
              <a:rPr lang="en-US" dirty="0"/>
              <a:t>Para </a:t>
            </a:r>
            <a:r>
              <a:rPr lang="en-US" dirty="0" err="1"/>
              <a:t>cadastro</a:t>
            </a:r>
            <a:r>
              <a:rPr lang="en-US" dirty="0"/>
              <a:t> dos </a:t>
            </a:r>
            <a:r>
              <a:rPr lang="en-US" dirty="0" err="1"/>
              <a:t>usuários</a:t>
            </a:r>
            <a:r>
              <a:rPr lang="en-US" dirty="0"/>
              <a:t> (</a:t>
            </a:r>
            <a:r>
              <a:rPr lang="en-US" dirty="0" err="1"/>
              <a:t>colaboradores</a:t>
            </a:r>
            <a:r>
              <a:rPr lang="en-US" dirty="0"/>
              <a:t>/ </a:t>
            </a:r>
            <a:r>
              <a:rPr lang="en-US" dirty="0" err="1"/>
              <a:t>visitantes</a:t>
            </a:r>
            <a:r>
              <a:rPr lang="en-US" dirty="0"/>
              <a:t>), um </a:t>
            </a:r>
            <a:r>
              <a:rPr lang="en-US" dirty="0" err="1"/>
              <a:t>cartão</a:t>
            </a:r>
            <a:r>
              <a:rPr lang="en-US" dirty="0"/>
              <a:t> </a:t>
            </a:r>
            <a:r>
              <a:rPr lang="en-US" dirty="0" err="1"/>
              <a:t>deverá</a:t>
            </a:r>
            <a:r>
              <a:rPr lang="en-US" dirty="0"/>
              <a:t> ser </a:t>
            </a:r>
            <a:r>
              <a:rPr lang="en-US" dirty="0" err="1"/>
              <a:t>associado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mesmo</a:t>
            </a:r>
            <a:endParaRPr lang="en-US" dirty="0"/>
          </a:p>
        </p:txBody>
      </p:sp>
      <p:pic>
        <p:nvPicPr>
          <p:cNvPr id="6" name="Picture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B2F4EBE-4B7B-4911-A0A1-328BD3A567B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3618" b="3618"/>
          <a:stretch>
            <a:fillRect/>
          </a:stretch>
        </p:blipFill>
        <p:spPr/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18CDA9E-20F8-4F43-A308-52577770651A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oogle Shape;159;p5">
            <a:extLst>
              <a:ext uri="{FF2B5EF4-FFF2-40B4-BE49-F238E27FC236}">
                <a16:creationId xmlns:a16="http://schemas.microsoft.com/office/drawing/2014/main" id="{ADF35AD7-7451-4FB8-9E72-9F74BE1BD6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5037" y="3971922"/>
            <a:ext cx="5081926" cy="1905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0243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7015527" cy="830997"/>
          </a:xfrm>
        </p:spPr>
        <p:txBody>
          <a:bodyPr/>
          <a:lstStyle/>
          <a:p>
            <a:r>
              <a:rPr lang="en-US" dirty="0"/>
              <a:t>Casos de </a:t>
            </a:r>
            <a:r>
              <a:rPr lang="en-US" dirty="0" err="1"/>
              <a:t>Uso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B2F4EBE-4B7B-4911-A0A1-328BD3A567B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3618" b="3618"/>
          <a:stretch>
            <a:fillRect/>
          </a:stretch>
        </p:blipFill>
        <p:spPr/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18CDA9E-20F8-4F43-A308-52577770651A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oogle Shape;170;p6">
            <a:extLst>
              <a:ext uri="{FF2B5EF4-FFF2-40B4-BE49-F238E27FC236}">
                <a16:creationId xmlns:a16="http://schemas.microsoft.com/office/drawing/2014/main" id="{38F571FE-453D-4A4F-92AD-44CAB6CA7F79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22974"/>
          <a:stretch/>
        </p:blipFill>
        <p:spPr>
          <a:xfrm>
            <a:off x="3825380" y="1729205"/>
            <a:ext cx="4380452" cy="4377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8421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7015527" cy="830997"/>
          </a:xfrm>
        </p:spPr>
        <p:txBody>
          <a:bodyPr/>
          <a:lstStyle/>
          <a:p>
            <a:r>
              <a:rPr lang="en-US" dirty="0"/>
              <a:t>Casos de </a:t>
            </a:r>
            <a:r>
              <a:rPr lang="en-US" dirty="0" err="1"/>
              <a:t>Uso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B2F4EBE-4B7B-4911-A0A1-328BD3A567B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3618" b="3618"/>
          <a:stretch>
            <a:fillRect/>
          </a:stretch>
        </p:blipFill>
        <p:spPr/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18CDA9E-20F8-4F43-A308-52577770651A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EB66EBC-3F2E-4D59-A4E2-BA555AAF5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7" y="1"/>
            <a:ext cx="16471623" cy="76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088BCA0-91EA-45B7-A239-E8D483696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38425" y="-447676"/>
            <a:ext cx="12569628" cy="61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ED3B432-FDA8-41D3-9A31-4C35E3B7CC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105124"/>
              </p:ext>
            </p:extLst>
          </p:nvPr>
        </p:nvGraphicFramePr>
        <p:xfrm>
          <a:off x="3486150" y="2392414"/>
          <a:ext cx="5775497" cy="3166636"/>
        </p:xfrm>
        <a:graphic>
          <a:graphicData uri="http://schemas.openxmlformats.org/drawingml/2006/table">
            <a:tbl>
              <a:tblPr/>
              <a:tblGrid>
                <a:gridCol w="3171098">
                  <a:extLst>
                    <a:ext uri="{9D8B030D-6E8A-4147-A177-3AD203B41FA5}">
                      <a16:colId xmlns:a16="http://schemas.microsoft.com/office/drawing/2014/main" val="3487605377"/>
                    </a:ext>
                  </a:extLst>
                </a:gridCol>
                <a:gridCol w="2604399">
                  <a:extLst>
                    <a:ext uri="{9D8B030D-6E8A-4147-A177-3AD203B41FA5}">
                      <a16:colId xmlns:a16="http://schemas.microsoft.com/office/drawing/2014/main" val="3817179689"/>
                    </a:ext>
                  </a:extLst>
                </a:gridCol>
              </a:tblGrid>
              <a:tr h="39294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b="1" i="0" u="none" strike="noStrike" dirty="0">
                          <a:solidFill>
                            <a:srgbClr val="1F4E79"/>
                          </a:solidFill>
                          <a:effectLst/>
                          <a:latin typeface="Arial" panose="020B0604020202020204" pitchFamily="34" charset="0"/>
                        </a:rPr>
                        <a:t>Descrição</a:t>
                      </a:r>
                      <a:endParaRPr lang="pt-B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450" marR="4445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b="1" i="0" u="none" strike="noStrike" dirty="0">
                          <a:solidFill>
                            <a:srgbClr val="1F4E79"/>
                          </a:solidFill>
                          <a:effectLst/>
                          <a:latin typeface="Arial" panose="020B0604020202020204" pitchFamily="34" charset="0"/>
                        </a:rPr>
                        <a:t>Casos de uso Primários</a:t>
                      </a:r>
                      <a:endParaRPr lang="pt-B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450" marR="4445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678498"/>
                  </a:ext>
                </a:extLst>
              </a:tr>
              <a:tr h="2773696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Ator com alçada para determinar quem deve ter acesso às áreas restritas e monitorar o histórico de acessos de todos os perfis cadastrados no sistema. Deve ter acesso total ao sistema.</a:t>
                      </a:r>
                      <a:endParaRPr lang="pt-B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450" marR="4445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CU101</a:t>
                      </a:r>
                      <a:r>
                        <a:rPr lang="pt-B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 - Manter dados cadastrais dos Colaboradores contratados</a:t>
                      </a:r>
                    </a:p>
                    <a:p>
                      <a:pPr algn="l" rtl="0" font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pt-B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rtl="0" font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CU102</a:t>
                      </a:r>
                      <a:r>
                        <a:rPr lang="pt-B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 - Manter dados cadastrais das áreas restritas</a:t>
                      </a:r>
                    </a:p>
                    <a:p>
                      <a:pPr algn="l" rtl="0" font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pt-B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rtl="0" font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CU103</a:t>
                      </a:r>
                      <a:r>
                        <a:rPr lang="pt-B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 - Manter dados cadastrais dos perfis de acesso </a:t>
                      </a:r>
                    </a:p>
                    <a:p>
                      <a:pPr algn="l" rtl="0" font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pt-B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rtl="0" font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CU105</a:t>
                      </a:r>
                      <a:r>
                        <a:rPr lang="pt-B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 - Gerar relatórios</a:t>
                      </a:r>
                      <a:endParaRPr lang="pt-B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450" marR="4445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9180"/>
                  </a:ext>
                </a:extLst>
              </a:tr>
            </a:tbl>
          </a:graphicData>
        </a:graphic>
      </p:graphicFrame>
      <p:sp>
        <p:nvSpPr>
          <p:cNvPr id="9" name="Text Placeholder 35">
            <a:extLst>
              <a:ext uri="{FF2B5EF4-FFF2-40B4-BE49-F238E27FC236}">
                <a16:creationId xmlns:a16="http://schemas.microsoft.com/office/drawing/2014/main" id="{134458FF-ACFB-41EC-AA07-11853BAA979C}"/>
              </a:ext>
            </a:extLst>
          </p:cNvPr>
          <p:cNvSpPr txBox="1">
            <a:spLocks/>
          </p:cNvSpPr>
          <p:nvPr/>
        </p:nvSpPr>
        <p:spPr>
          <a:xfrm>
            <a:off x="660398" y="4562814"/>
            <a:ext cx="2139696" cy="675757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Administrador Sistema</a:t>
            </a:r>
          </a:p>
        </p:txBody>
      </p:sp>
      <p:pic>
        <p:nvPicPr>
          <p:cNvPr id="10" name="Picture Placeholder 49" descr="team member headshot">
            <a:extLst>
              <a:ext uri="{FF2B5EF4-FFF2-40B4-BE49-F238E27FC236}">
                <a16:creationId xmlns:a16="http://schemas.microsoft.com/office/drawing/2014/main" id="{5A17E405-777B-40DA-9DD8-5BD14D6C8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88" t="15450" r="33209" b="33913"/>
          <a:stretch/>
        </p:blipFill>
        <p:spPr>
          <a:xfrm>
            <a:off x="987754" y="3199059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7885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7015527" cy="830997"/>
          </a:xfrm>
        </p:spPr>
        <p:txBody>
          <a:bodyPr/>
          <a:lstStyle/>
          <a:p>
            <a:r>
              <a:rPr lang="en-US" dirty="0"/>
              <a:t>Casos de </a:t>
            </a:r>
            <a:r>
              <a:rPr lang="en-US" dirty="0" err="1"/>
              <a:t>Uso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B2F4EBE-4B7B-4911-A0A1-328BD3A567B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3618" b="3618"/>
          <a:stretch>
            <a:fillRect/>
          </a:stretch>
        </p:blipFill>
        <p:spPr/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18CDA9E-20F8-4F43-A308-52577770651A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EB66EBC-3F2E-4D59-A4E2-BA555AAF5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7" y="1"/>
            <a:ext cx="16471623" cy="76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088BCA0-91EA-45B7-A239-E8D483696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38425" y="-447676"/>
            <a:ext cx="12569628" cy="61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ED3B432-FDA8-41D3-9A31-4C35E3B7CC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0582950"/>
              </p:ext>
            </p:extLst>
          </p:nvPr>
        </p:nvGraphicFramePr>
        <p:xfrm>
          <a:off x="3582657" y="2999289"/>
          <a:ext cx="6022815" cy="2181742"/>
        </p:xfrm>
        <a:graphic>
          <a:graphicData uri="http://schemas.openxmlformats.org/drawingml/2006/table">
            <a:tbl>
              <a:tblPr/>
              <a:tblGrid>
                <a:gridCol w="3306891">
                  <a:extLst>
                    <a:ext uri="{9D8B030D-6E8A-4147-A177-3AD203B41FA5}">
                      <a16:colId xmlns:a16="http://schemas.microsoft.com/office/drawing/2014/main" val="3487605377"/>
                    </a:ext>
                  </a:extLst>
                </a:gridCol>
                <a:gridCol w="2715924">
                  <a:extLst>
                    <a:ext uri="{9D8B030D-6E8A-4147-A177-3AD203B41FA5}">
                      <a16:colId xmlns:a16="http://schemas.microsoft.com/office/drawing/2014/main" val="3817179689"/>
                    </a:ext>
                  </a:extLst>
                </a:gridCol>
              </a:tblGrid>
              <a:tr h="270727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b="1" i="0" u="none" strike="noStrike" dirty="0">
                          <a:solidFill>
                            <a:srgbClr val="1F4E79"/>
                          </a:solidFill>
                          <a:effectLst/>
                          <a:latin typeface="Arial" panose="020B0604020202020204" pitchFamily="34" charset="0"/>
                        </a:rPr>
                        <a:t>Descrição</a:t>
                      </a:r>
                      <a:endParaRPr lang="pt-B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450" marR="4445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b="1" i="0" u="none" strike="noStrike" dirty="0">
                          <a:solidFill>
                            <a:srgbClr val="1F4E79"/>
                          </a:solidFill>
                          <a:effectLst/>
                          <a:latin typeface="Arial" panose="020B0604020202020204" pitchFamily="34" charset="0"/>
                        </a:rPr>
                        <a:t>Casos de uso Primários</a:t>
                      </a:r>
                      <a:endParaRPr lang="pt-B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450" marR="4445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678498"/>
                  </a:ext>
                </a:extLst>
              </a:tr>
              <a:tr h="1911015">
                <a:tc>
                  <a:txBody>
                    <a:bodyPr/>
                    <a:lstStyle/>
                    <a:p>
                      <a:pPr rtl="0" font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Ator posicionado na entrada da empresa e que recepciona visitantes e pessoas não cadastradas.</a:t>
                      </a:r>
                      <a:endParaRPr lang="pt-BR" dirty="0">
                        <a:effectLst/>
                      </a:endParaRPr>
                    </a:p>
                    <a:p>
                      <a:pPr rtl="0" font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Deve realizar o cadastro de visitante mediante autorização.</a:t>
                      </a:r>
                      <a:endParaRPr lang="pt-BR" dirty="0">
                        <a:effectLst/>
                      </a:endParaRPr>
                    </a:p>
                  </a:txBody>
                  <a:tcPr marL="44450" marR="4445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CU104</a:t>
                      </a:r>
                      <a:r>
                        <a:rPr lang="pt-B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 - Cadastrar visitantes </a:t>
                      </a:r>
                      <a:endParaRPr lang="pt-BR" dirty="0">
                        <a:effectLst/>
                      </a:endParaRPr>
                    </a:p>
                  </a:txBody>
                  <a:tcPr marL="44450" marR="4445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9180"/>
                  </a:ext>
                </a:extLst>
              </a:tr>
            </a:tbl>
          </a:graphicData>
        </a:graphic>
      </p:graphicFrame>
      <p:sp>
        <p:nvSpPr>
          <p:cNvPr id="9" name="Text Placeholder 35">
            <a:extLst>
              <a:ext uri="{FF2B5EF4-FFF2-40B4-BE49-F238E27FC236}">
                <a16:creationId xmlns:a16="http://schemas.microsoft.com/office/drawing/2014/main" id="{134458FF-ACFB-41EC-AA07-11853BAA979C}"/>
              </a:ext>
            </a:extLst>
          </p:cNvPr>
          <p:cNvSpPr txBox="1">
            <a:spLocks/>
          </p:cNvSpPr>
          <p:nvPr/>
        </p:nvSpPr>
        <p:spPr>
          <a:xfrm>
            <a:off x="557849" y="4579907"/>
            <a:ext cx="2139696" cy="34431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Recepcionista</a:t>
            </a:r>
          </a:p>
        </p:txBody>
      </p:sp>
      <p:pic>
        <p:nvPicPr>
          <p:cNvPr id="10" name="Picture Placeholder 45" descr="team member headshot">
            <a:extLst>
              <a:ext uri="{FF2B5EF4-FFF2-40B4-BE49-F238E27FC236}">
                <a16:creationId xmlns:a16="http://schemas.microsoft.com/office/drawing/2014/main" id="{DDE314A5-568F-4851-BC84-12BB94969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83" t="1563" r="10070" b="9125"/>
          <a:stretch/>
        </p:blipFill>
        <p:spPr>
          <a:xfrm>
            <a:off x="987753" y="3173649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575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7015527" cy="830997"/>
          </a:xfrm>
        </p:spPr>
        <p:txBody>
          <a:bodyPr/>
          <a:lstStyle/>
          <a:p>
            <a:r>
              <a:rPr lang="en-US" dirty="0"/>
              <a:t>Casos de </a:t>
            </a:r>
            <a:r>
              <a:rPr lang="en-US" dirty="0" err="1"/>
              <a:t>Uso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B2F4EBE-4B7B-4911-A0A1-328BD3A567B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3618" b="3618"/>
          <a:stretch>
            <a:fillRect/>
          </a:stretch>
        </p:blipFill>
        <p:spPr/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18CDA9E-20F8-4F43-A308-52577770651A}"/>
              </a:ext>
            </a:extLst>
          </p:cNvPr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EB66EBC-3F2E-4D59-A4E2-BA555AAF5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37" y="1"/>
            <a:ext cx="16471623" cy="76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088BCA0-91EA-45B7-A239-E8D483696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38425" y="-447676"/>
            <a:ext cx="12569628" cy="61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ED3B432-FDA8-41D3-9A31-4C35E3B7CC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0526586"/>
              </p:ext>
            </p:extLst>
          </p:nvPr>
        </p:nvGraphicFramePr>
        <p:xfrm>
          <a:off x="3634923" y="3093768"/>
          <a:ext cx="6296280" cy="2043437"/>
        </p:xfrm>
        <a:graphic>
          <a:graphicData uri="http://schemas.openxmlformats.org/drawingml/2006/table">
            <a:tbl>
              <a:tblPr/>
              <a:tblGrid>
                <a:gridCol w="3457039">
                  <a:extLst>
                    <a:ext uri="{9D8B030D-6E8A-4147-A177-3AD203B41FA5}">
                      <a16:colId xmlns:a16="http://schemas.microsoft.com/office/drawing/2014/main" val="3487605377"/>
                    </a:ext>
                  </a:extLst>
                </a:gridCol>
                <a:gridCol w="2839241">
                  <a:extLst>
                    <a:ext uri="{9D8B030D-6E8A-4147-A177-3AD203B41FA5}">
                      <a16:colId xmlns:a16="http://schemas.microsoft.com/office/drawing/2014/main" val="3817179689"/>
                    </a:ext>
                  </a:extLst>
                </a:gridCol>
              </a:tblGrid>
              <a:tr h="252783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b="1" i="0" u="none" strike="noStrike" dirty="0">
                          <a:solidFill>
                            <a:srgbClr val="1F4E79"/>
                          </a:solidFill>
                          <a:effectLst/>
                          <a:latin typeface="Arial" panose="020B0604020202020204" pitchFamily="34" charset="0"/>
                        </a:rPr>
                        <a:t>Descrição</a:t>
                      </a:r>
                      <a:endParaRPr lang="pt-B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450" marR="4445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b="1" i="0" u="none" strike="noStrike" dirty="0">
                          <a:solidFill>
                            <a:srgbClr val="1F4E79"/>
                          </a:solidFill>
                          <a:effectLst/>
                          <a:latin typeface="Arial" panose="020B0604020202020204" pitchFamily="34" charset="0"/>
                        </a:rPr>
                        <a:t>Casos de uso Primários</a:t>
                      </a:r>
                      <a:endParaRPr lang="pt-B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450" marR="4445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678498"/>
                  </a:ext>
                </a:extLst>
              </a:tr>
              <a:tr h="1784357">
                <a:tc>
                  <a:txBody>
                    <a:bodyPr/>
                    <a:lstStyle/>
                    <a:p>
                      <a:pPr rtl="0" font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Ator que trabalha no local e que terá a posse de um cartão de acesso do sistema e o utilizará para poder circular pelas áreas restritas.</a:t>
                      </a:r>
                      <a:endParaRPr lang="pt-BR" dirty="0">
                        <a:effectLst/>
                      </a:endParaRPr>
                    </a:p>
                  </a:txBody>
                  <a:tcPr marL="44450" marR="4445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CU106</a:t>
                      </a:r>
                      <a:r>
                        <a:rPr lang="pt-BR" sz="1100" b="0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 - Solicitar autorização de Entrada/Saída</a:t>
                      </a:r>
                      <a:endParaRPr lang="pt-BR" dirty="0">
                        <a:effectLst/>
                      </a:endParaRPr>
                    </a:p>
                  </a:txBody>
                  <a:tcPr marL="44450" marR="4445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09180"/>
                  </a:ext>
                </a:extLst>
              </a:tr>
            </a:tbl>
          </a:graphicData>
        </a:graphic>
      </p:graphicFrame>
      <p:sp>
        <p:nvSpPr>
          <p:cNvPr id="9" name="Text Placeholder 35">
            <a:extLst>
              <a:ext uri="{FF2B5EF4-FFF2-40B4-BE49-F238E27FC236}">
                <a16:creationId xmlns:a16="http://schemas.microsoft.com/office/drawing/2014/main" id="{134458FF-ACFB-41EC-AA07-11853BAA979C}"/>
              </a:ext>
            </a:extLst>
          </p:cNvPr>
          <p:cNvSpPr txBox="1">
            <a:spLocks/>
          </p:cNvSpPr>
          <p:nvPr/>
        </p:nvSpPr>
        <p:spPr>
          <a:xfrm>
            <a:off x="737311" y="4666041"/>
            <a:ext cx="2139696" cy="34431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Colaborador</a:t>
            </a:r>
          </a:p>
        </p:txBody>
      </p:sp>
      <p:pic>
        <p:nvPicPr>
          <p:cNvPr id="11" name="Picture Placeholder 53" descr="team member headshot">
            <a:extLst>
              <a:ext uri="{FF2B5EF4-FFF2-40B4-BE49-F238E27FC236}">
                <a16:creationId xmlns:a16="http://schemas.microsoft.com/office/drawing/2014/main" id="{8B037984-5CEF-46C7-9B67-BC846EECA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7" t="9135" r="19869" b="33640"/>
          <a:stretch/>
        </p:blipFill>
        <p:spPr>
          <a:xfrm>
            <a:off x="987754" y="3194296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1975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purl.org/dc/dcmitype/"/>
    <ds:schemaRef ds:uri="http://schemas.microsoft.com/office/2006/metadata/properties"/>
    <ds:schemaRef ds:uri="71af3243-3dd4-4a8d-8c0d-dd76da1f02a5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258</TotalTime>
  <Words>1449</Words>
  <Application>Microsoft Office PowerPoint</Application>
  <PresentationFormat>Widescreen</PresentationFormat>
  <Paragraphs>184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Corbel</vt:lpstr>
      <vt:lpstr>Wingdings</vt:lpstr>
      <vt:lpstr>Office Theme</vt:lpstr>
      <vt:lpstr>SGA</vt:lpstr>
      <vt:lpstr>Tópicos</vt:lpstr>
      <vt:lpstr>Introdução</vt:lpstr>
      <vt:lpstr>Competidores e recursos </vt:lpstr>
      <vt:lpstr>Restrições </vt:lpstr>
      <vt:lpstr>Casos de Uso </vt:lpstr>
      <vt:lpstr>Casos de Uso </vt:lpstr>
      <vt:lpstr>Casos de Uso </vt:lpstr>
      <vt:lpstr>Casos de Uso </vt:lpstr>
      <vt:lpstr>Casos de Uso </vt:lpstr>
      <vt:lpstr>MER </vt:lpstr>
      <vt:lpstr>Diagrama Entidade-Relacionamento Estendido </vt:lpstr>
      <vt:lpstr>Matriz de Informação </vt:lpstr>
      <vt:lpstr>Requisitos Funcionais </vt:lpstr>
      <vt:lpstr>Requisitos Não Funcionais </vt:lpstr>
      <vt:lpstr>Funcionalidades </vt:lpstr>
      <vt:lpstr>Funcionalidades </vt:lpstr>
      <vt:lpstr>Heurísticas de Nielsen</vt:lpstr>
      <vt:lpstr>Heurísticas de Nielsen</vt:lpstr>
      <vt:lpstr>Heurísticas de Nielsen</vt:lpstr>
      <vt:lpstr>Heurísticas de Nielsen</vt:lpstr>
      <vt:lpstr>Heurísticas de Nielsen</vt:lpstr>
      <vt:lpstr>Heurísticas de Nielsen</vt:lpstr>
      <vt:lpstr>Heurísticas de Nielsen</vt:lpstr>
      <vt:lpstr>Heurísticas de Nielsen</vt:lpstr>
      <vt:lpstr>Heurísticas de Nielsen</vt:lpstr>
      <vt:lpstr>Heurísticas de Nielsen</vt:lpstr>
      <vt:lpstr>OBRIGADA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SGA</dc:title>
  <dc:creator>JULIANE TODA</dc:creator>
  <cp:lastModifiedBy>JULIANE TODA</cp:lastModifiedBy>
  <cp:revision>8</cp:revision>
  <cp:lastPrinted>2021-10-07T22:26:38Z</cp:lastPrinted>
  <dcterms:created xsi:type="dcterms:W3CDTF">2021-10-03T21:32:14Z</dcterms:created>
  <dcterms:modified xsi:type="dcterms:W3CDTF">2021-10-07T22:30:42Z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